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30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07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1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06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5" r:id="rId49"/>
  </p:sldIdLst>
  <p:sldSz cx="16256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b/oRStuE0j/Sk0VW2hExA==" hashData="z8MR0amXGge2VKjqsI5t56iewF8OoKNzmcbN8w3VaaObxIouc3FbouXnwWygGotNeGBuest9IbtRY5tAqWORBA=="/>
  <p:extLs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orient="horz" pos="521" userDrawn="1">
          <p15:clr>
            <a:srgbClr val="A4A3A4"/>
          </p15:clr>
        </p15:guide>
        <p15:guide id="3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8C118-4CCE-ED38-AFBF-1B64D673D513}" name="Bassel Dakhlallah" initials="BD" userId="f75eed4230132ca5" providerId="Windows Live"/>
  <p188:author id="{2E6F4D80-CCDA-6450-64CF-67C0C3B9BA90}" name="IFFATH ZAKIR" initials="IZ" userId="S::iffath.zakir@simplilearn.com::660868e7-e8b5-4007-afbe-faabd7ac8b9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F93"/>
    <a:srgbClr val="3D9CD8"/>
    <a:srgbClr val="A8D3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C1BCB-BB67-41D7-B9D0-AF7614982C72}" v="159" dt="2023-07-07T06:39:34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86576" autoAdjust="0"/>
  </p:normalViewPr>
  <p:slideViewPr>
    <p:cSldViewPr snapToGrid="0">
      <p:cViewPr varScale="1">
        <p:scale>
          <a:sx n="40" d="100"/>
          <a:sy n="40" d="100"/>
        </p:scale>
        <p:origin x="1098" y="48"/>
      </p:cViewPr>
      <p:guideLst>
        <p:guide orient="horz" pos="431"/>
        <p:guide orient="horz" pos="521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shwarya B" userId="0867edd5-7bf9-49fb-9002-3cb2c79b09e0" providerId="ADAL" clId="{DF258F26-4041-459B-9801-BC87F66F04E8}"/>
    <pc:docChg chg="custSel addSld modSld">
      <pc:chgData name="Aishwarya B" userId="0867edd5-7bf9-49fb-9002-3cb2c79b09e0" providerId="ADAL" clId="{DF258F26-4041-459B-9801-BC87F66F04E8}" dt="2024-09-26T07:54:13.052" v="398" actId="20577"/>
      <pc:docMkLst>
        <pc:docMk/>
      </pc:docMkLst>
      <pc:sldChg chg="addSp delSp modSp mod">
        <pc:chgData name="Aishwarya B" userId="0867edd5-7bf9-49fb-9002-3cb2c79b09e0" providerId="ADAL" clId="{DF258F26-4041-459B-9801-BC87F66F04E8}" dt="2024-09-26T07:28:32.682" v="348" actId="12788"/>
        <pc:sldMkLst>
          <pc:docMk/>
          <pc:sldMk cId="0" sldId="267"/>
        </pc:sldMkLst>
        <pc:spChg chg="mod">
          <ac:chgData name="Aishwarya B" userId="0867edd5-7bf9-49fb-9002-3cb2c79b09e0" providerId="ADAL" clId="{DF258F26-4041-459B-9801-BC87F66F04E8}" dt="2024-09-26T07:24:46.690" v="330"/>
          <ac:spMkLst>
            <pc:docMk/>
            <pc:sldMk cId="0" sldId="267"/>
            <ac:spMk id="6" creationId="{70AD4C88-DBB2-FE11-F24A-D66BB281A5F5}"/>
          </ac:spMkLst>
        </pc:spChg>
        <pc:spChg chg="mod">
          <ac:chgData name="Aishwarya B" userId="0867edd5-7bf9-49fb-9002-3cb2c79b09e0" providerId="ADAL" clId="{DF258F26-4041-459B-9801-BC87F66F04E8}" dt="2024-09-26T07:24:46.690" v="330"/>
          <ac:spMkLst>
            <pc:docMk/>
            <pc:sldMk cId="0" sldId="267"/>
            <ac:spMk id="7" creationId="{6CCB79D2-A04B-BEBF-8C6F-97AA2AA4102A}"/>
          </ac:spMkLst>
        </pc:spChg>
        <pc:spChg chg="mod">
          <ac:chgData name="Aishwarya B" userId="0867edd5-7bf9-49fb-9002-3cb2c79b09e0" providerId="ADAL" clId="{DF258F26-4041-459B-9801-BC87F66F04E8}" dt="2024-09-26T07:24:46.690" v="330"/>
          <ac:spMkLst>
            <pc:docMk/>
            <pc:sldMk cId="0" sldId="267"/>
            <ac:spMk id="8" creationId="{7922891C-27EC-3974-39F6-26670C3AAF6C}"/>
          </ac:spMkLst>
        </pc:spChg>
        <pc:spChg chg="mod">
          <ac:chgData name="Aishwarya B" userId="0867edd5-7bf9-49fb-9002-3cb2c79b09e0" providerId="ADAL" clId="{DF258F26-4041-459B-9801-BC87F66F04E8}" dt="2024-09-26T07:26:26.785" v="343" actId="242"/>
          <ac:spMkLst>
            <pc:docMk/>
            <pc:sldMk cId="0" sldId="267"/>
            <ac:spMk id="9" creationId="{7379F880-F4B7-3B04-9DDE-6493654E5EE1}"/>
          </ac:spMkLst>
        </pc:spChg>
        <pc:grpChg chg="del">
          <ac:chgData name="Aishwarya B" userId="0867edd5-7bf9-49fb-9002-3cb2c79b09e0" providerId="ADAL" clId="{DF258F26-4041-459B-9801-BC87F66F04E8}" dt="2024-09-26T07:24:44.577" v="329" actId="478"/>
          <ac:grpSpMkLst>
            <pc:docMk/>
            <pc:sldMk cId="0" sldId="267"/>
            <ac:grpSpMk id="2" creationId="{4F72B183-C637-38A6-AD5F-5A17E0876AE7}"/>
          </ac:grpSpMkLst>
        </pc:grpChg>
        <pc:grpChg chg="add mod">
          <ac:chgData name="Aishwarya B" userId="0867edd5-7bf9-49fb-9002-3cb2c79b09e0" providerId="ADAL" clId="{DF258F26-4041-459B-9801-BC87F66F04E8}" dt="2024-09-26T07:28:32.682" v="348" actId="12788"/>
          <ac:grpSpMkLst>
            <pc:docMk/>
            <pc:sldMk cId="0" sldId="267"/>
            <ac:grpSpMk id="5" creationId="{E8D60FB2-DE26-3C74-AA4C-A47539E23D4E}"/>
          </ac:grpSpMkLst>
        </pc:grpChg>
      </pc:sldChg>
      <pc:sldChg chg="modSp mod">
        <pc:chgData name="Aishwarya B" userId="0867edd5-7bf9-49fb-9002-3cb2c79b09e0" providerId="ADAL" clId="{DF258F26-4041-459B-9801-BC87F66F04E8}" dt="2024-09-26T07:29:52.862" v="353" actId="12788"/>
        <pc:sldMkLst>
          <pc:docMk/>
          <pc:sldMk cId="0" sldId="268"/>
        </pc:sldMkLst>
        <pc:grpChg chg="mod">
          <ac:chgData name="Aishwarya B" userId="0867edd5-7bf9-49fb-9002-3cb2c79b09e0" providerId="ADAL" clId="{DF258F26-4041-459B-9801-BC87F66F04E8}" dt="2024-09-26T07:29:52.862" v="353" actId="12788"/>
          <ac:grpSpMkLst>
            <pc:docMk/>
            <pc:sldMk cId="0" sldId="268"/>
            <ac:grpSpMk id="437" creationId="{00000000-0000-0000-0000-000000000000}"/>
          </ac:grpSpMkLst>
        </pc:grpChg>
      </pc:sldChg>
      <pc:sldChg chg="addSp delSp modSp mod">
        <pc:chgData name="Aishwarya B" userId="0867edd5-7bf9-49fb-9002-3cb2c79b09e0" providerId="ADAL" clId="{DF258F26-4041-459B-9801-BC87F66F04E8}" dt="2024-09-26T07:28:43.226" v="349" actId="12788"/>
        <pc:sldMkLst>
          <pc:docMk/>
          <pc:sldMk cId="0" sldId="270"/>
        </pc:sldMkLst>
        <pc:spChg chg="mod">
          <ac:chgData name="Aishwarya B" userId="0867edd5-7bf9-49fb-9002-3cb2c79b09e0" providerId="ADAL" clId="{DF258F26-4041-459B-9801-BC87F66F04E8}" dt="2024-09-26T07:24:36.537" v="328"/>
          <ac:spMkLst>
            <pc:docMk/>
            <pc:sldMk cId="0" sldId="270"/>
            <ac:spMk id="8" creationId="{8EA01422-91C5-6682-0844-ECAD5EBD3653}"/>
          </ac:spMkLst>
        </pc:spChg>
        <pc:spChg chg="mod">
          <ac:chgData name="Aishwarya B" userId="0867edd5-7bf9-49fb-9002-3cb2c79b09e0" providerId="ADAL" clId="{DF258F26-4041-459B-9801-BC87F66F04E8}" dt="2024-09-26T07:24:36.537" v="328"/>
          <ac:spMkLst>
            <pc:docMk/>
            <pc:sldMk cId="0" sldId="270"/>
            <ac:spMk id="9" creationId="{39EB9FB9-AA18-71F4-9BB2-595FC9DFB937}"/>
          </ac:spMkLst>
        </pc:spChg>
        <pc:spChg chg="mod">
          <ac:chgData name="Aishwarya B" userId="0867edd5-7bf9-49fb-9002-3cb2c79b09e0" providerId="ADAL" clId="{DF258F26-4041-459B-9801-BC87F66F04E8}" dt="2024-09-26T07:24:36.537" v="328"/>
          <ac:spMkLst>
            <pc:docMk/>
            <pc:sldMk cId="0" sldId="270"/>
            <ac:spMk id="10" creationId="{47DC96B5-AFDA-6FA3-D1F9-E173F496FCC8}"/>
          </ac:spMkLst>
        </pc:spChg>
        <pc:spChg chg="mod">
          <ac:chgData name="Aishwarya B" userId="0867edd5-7bf9-49fb-9002-3cb2c79b09e0" providerId="ADAL" clId="{DF258F26-4041-459B-9801-BC87F66F04E8}" dt="2024-09-26T07:26:37.382" v="344" actId="242"/>
          <ac:spMkLst>
            <pc:docMk/>
            <pc:sldMk cId="0" sldId="270"/>
            <ac:spMk id="11" creationId="{2B302515-CCB5-16AF-8310-B6B6594249DA}"/>
          </ac:spMkLst>
        </pc:spChg>
        <pc:grpChg chg="add mod">
          <ac:chgData name="Aishwarya B" userId="0867edd5-7bf9-49fb-9002-3cb2c79b09e0" providerId="ADAL" clId="{DF258F26-4041-459B-9801-BC87F66F04E8}" dt="2024-09-26T07:28:43.226" v="349" actId="12788"/>
          <ac:grpSpMkLst>
            <pc:docMk/>
            <pc:sldMk cId="0" sldId="270"/>
            <ac:grpSpMk id="2" creationId="{304BA9AA-5D87-A998-9EA3-9C3B24AB8BDD}"/>
          </ac:grpSpMkLst>
        </pc:grpChg>
        <pc:grpChg chg="del">
          <ac:chgData name="Aishwarya B" userId="0867edd5-7bf9-49fb-9002-3cb2c79b09e0" providerId="ADAL" clId="{DF258F26-4041-459B-9801-BC87F66F04E8}" dt="2024-09-26T07:24:35.860" v="327" actId="478"/>
          <ac:grpSpMkLst>
            <pc:docMk/>
            <pc:sldMk cId="0" sldId="270"/>
            <ac:grpSpMk id="7" creationId="{30CC1013-F169-7DC8-4A9D-716CEECB7B48}"/>
          </ac:grpSpMkLst>
        </pc:grpChg>
      </pc:sldChg>
      <pc:sldChg chg="addSp delSp modSp mod">
        <pc:chgData name="Aishwarya B" userId="0867edd5-7bf9-49fb-9002-3cb2c79b09e0" providerId="ADAL" clId="{DF258F26-4041-459B-9801-BC87F66F04E8}" dt="2024-09-26T07:28:50.376" v="350" actId="12788"/>
        <pc:sldMkLst>
          <pc:docMk/>
          <pc:sldMk cId="0" sldId="273"/>
        </pc:sldMkLst>
        <pc:spChg chg="mod">
          <ac:chgData name="Aishwarya B" userId="0867edd5-7bf9-49fb-9002-3cb2c79b09e0" providerId="ADAL" clId="{DF258F26-4041-459B-9801-BC87F66F04E8}" dt="2024-09-26T07:24:29.878" v="326"/>
          <ac:spMkLst>
            <pc:docMk/>
            <pc:sldMk cId="0" sldId="273"/>
            <ac:spMk id="8" creationId="{80BADBBB-DB84-60B8-DC3F-D2678EF277C0}"/>
          </ac:spMkLst>
        </pc:spChg>
        <pc:spChg chg="mod">
          <ac:chgData name="Aishwarya B" userId="0867edd5-7bf9-49fb-9002-3cb2c79b09e0" providerId="ADAL" clId="{DF258F26-4041-459B-9801-BC87F66F04E8}" dt="2024-09-26T07:24:29.878" v="326"/>
          <ac:spMkLst>
            <pc:docMk/>
            <pc:sldMk cId="0" sldId="273"/>
            <ac:spMk id="9" creationId="{D7A30847-B5F3-F074-783A-35EBBFE20648}"/>
          </ac:spMkLst>
        </pc:spChg>
        <pc:spChg chg="mod">
          <ac:chgData name="Aishwarya B" userId="0867edd5-7bf9-49fb-9002-3cb2c79b09e0" providerId="ADAL" clId="{DF258F26-4041-459B-9801-BC87F66F04E8}" dt="2024-09-26T07:24:29.878" v="326"/>
          <ac:spMkLst>
            <pc:docMk/>
            <pc:sldMk cId="0" sldId="273"/>
            <ac:spMk id="10" creationId="{C52B6323-7EF8-25D9-0E8C-80BAC2EB8FAB}"/>
          </ac:spMkLst>
        </pc:spChg>
        <pc:spChg chg="mod">
          <ac:chgData name="Aishwarya B" userId="0867edd5-7bf9-49fb-9002-3cb2c79b09e0" providerId="ADAL" clId="{DF258F26-4041-459B-9801-BC87F66F04E8}" dt="2024-09-26T07:26:46.298" v="345" actId="242"/>
          <ac:spMkLst>
            <pc:docMk/>
            <pc:sldMk cId="0" sldId="273"/>
            <ac:spMk id="11" creationId="{FDFE5237-A343-DCEE-7F56-3659461E5A97}"/>
          </ac:spMkLst>
        </pc:spChg>
        <pc:grpChg chg="del">
          <ac:chgData name="Aishwarya B" userId="0867edd5-7bf9-49fb-9002-3cb2c79b09e0" providerId="ADAL" clId="{DF258F26-4041-459B-9801-BC87F66F04E8}" dt="2024-09-26T07:24:28.726" v="325" actId="478"/>
          <ac:grpSpMkLst>
            <pc:docMk/>
            <pc:sldMk cId="0" sldId="273"/>
            <ac:grpSpMk id="2" creationId="{A9EA9995-36D2-6E0C-42B3-997DDC65C465}"/>
          </ac:grpSpMkLst>
        </pc:grpChg>
        <pc:grpChg chg="add mod">
          <ac:chgData name="Aishwarya B" userId="0867edd5-7bf9-49fb-9002-3cb2c79b09e0" providerId="ADAL" clId="{DF258F26-4041-459B-9801-BC87F66F04E8}" dt="2024-09-26T07:28:50.376" v="350" actId="12788"/>
          <ac:grpSpMkLst>
            <pc:docMk/>
            <pc:sldMk cId="0" sldId="273"/>
            <ac:grpSpMk id="7" creationId="{243BF63F-6E15-BDCD-AF41-907AC40C5084}"/>
          </ac:grpSpMkLst>
        </pc:grpChg>
      </pc:sldChg>
      <pc:sldChg chg="addSp delSp modSp add mod">
        <pc:chgData name="Aishwarya B" userId="0867edd5-7bf9-49fb-9002-3cb2c79b09e0" providerId="ADAL" clId="{DF258F26-4041-459B-9801-BC87F66F04E8}" dt="2024-09-26T07:50:43.343" v="361" actId="20577"/>
        <pc:sldMkLst>
          <pc:docMk/>
          <pc:sldMk cId="1405064964" sldId="306"/>
        </pc:sldMkLst>
        <pc:spChg chg="mod">
          <ac:chgData name="Aishwarya B" userId="0867edd5-7bf9-49fb-9002-3cb2c79b09e0" providerId="ADAL" clId="{DF258F26-4041-459B-9801-BC87F66F04E8}" dt="2024-09-26T07:24:12.308" v="324"/>
          <ac:spMkLst>
            <pc:docMk/>
            <pc:sldMk cId="1405064964" sldId="306"/>
            <ac:spMk id="8" creationId="{7B90E0E5-ADE5-D603-5C3C-218DA67D5F71}"/>
          </ac:spMkLst>
        </pc:spChg>
        <pc:spChg chg="mod">
          <ac:chgData name="Aishwarya B" userId="0867edd5-7bf9-49fb-9002-3cb2c79b09e0" providerId="ADAL" clId="{DF258F26-4041-459B-9801-BC87F66F04E8}" dt="2024-09-26T07:24:12.308" v="324"/>
          <ac:spMkLst>
            <pc:docMk/>
            <pc:sldMk cId="1405064964" sldId="306"/>
            <ac:spMk id="9" creationId="{D2EF58DE-3453-50EE-8A1A-ACC34EEE3160}"/>
          </ac:spMkLst>
        </pc:spChg>
        <pc:spChg chg="mod">
          <ac:chgData name="Aishwarya B" userId="0867edd5-7bf9-49fb-9002-3cb2c79b09e0" providerId="ADAL" clId="{DF258F26-4041-459B-9801-BC87F66F04E8}" dt="2024-09-26T07:24:12.308" v="324"/>
          <ac:spMkLst>
            <pc:docMk/>
            <pc:sldMk cId="1405064964" sldId="306"/>
            <ac:spMk id="10" creationId="{5A099A1C-4EA2-C0E0-CF82-E60666D7FB9A}"/>
          </ac:spMkLst>
        </pc:spChg>
        <pc:spChg chg="mod">
          <ac:chgData name="Aishwarya B" userId="0867edd5-7bf9-49fb-9002-3cb2c79b09e0" providerId="ADAL" clId="{DF258F26-4041-459B-9801-BC87F66F04E8}" dt="2024-09-26T07:27:07.578" v="347" actId="242"/>
          <ac:spMkLst>
            <pc:docMk/>
            <pc:sldMk cId="1405064964" sldId="306"/>
            <ac:spMk id="11" creationId="{9D172ADA-FD96-A869-D9E3-7700F3E60233}"/>
          </ac:spMkLst>
        </pc:spChg>
        <pc:spChg chg="mod">
          <ac:chgData name="Aishwarya B" userId="0867edd5-7bf9-49fb-9002-3cb2c79b09e0" providerId="ADAL" clId="{DF258F26-4041-459B-9801-BC87F66F04E8}" dt="2024-09-26T07:17:57.231" v="68"/>
          <ac:spMkLst>
            <pc:docMk/>
            <pc:sldMk cId="1405064964" sldId="306"/>
            <ac:spMk id="490" creationId="{00000000-0000-0000-0000-000000000000}"/>
          </ac:spMkLst>
        </pc:spChg>
        <pc:spChg chg="mod">
          <ac:chgData name="Aishwarya B" userId="0867edd5-7bf9-49fb-9002-3cb2c79b09e0" providerId="ADAL" clId="{DF258F26-4041-459B-9801-BC87F66F04E8}" dt="2024-09-26T07:16:20.961" v="67" actId="20577"/>
          <ac:spMkLst>
            <pc:docMk/>
            <pc:sldMk cId="1405064964" sldId="306"/>
            <ac:spMk id="491" creationId="{00000000-0000-0000-0000-000000000000}"/>
          </ac:spMkLst>
        </pc:spChg>
        <pc:spChg chg="mod">
          <ac:chgData name="Aishwarya B" userId="0867edd5-7bf9-49fb-9002-3cb2c79b09e0" providerId="ADAL" clId="{DF258F26-4041-459B-9801-BC87F66F04E8}" dt="2024-09-26T07:50:43.343" v="361" actId="20577"/>
          <ac:spMkLst>
            <pc:docMk/>
            <pc:sldMk cId="1405064964" sldId="306"/>
            <ac:spMk id="492" creationId="{00000000-0000-0000-0000-000000000000}"/>
          </ac:spMkLst>
        </pc:spChg>
        <pc:grpChg chg="del">
          <ac:chgData name="Aishwarya B" userId="0867edd5-7bf9-49fb-9002-3cb2c79b09e0" providerId="ADAL" clId="{DF258F26-4041-459B-9801-BC87F66F04E8}" dt="2024-09-26T07:24:11.317" v="323" actId="478"/>
          <ac:grpSpMkLst>
            <pc:docMk/>
            <pc:sldMk cId="1405064964" sldId="306"/>
            <ac:grpSpMk id="2" creationId="{A9EA9995-36D2-6E0C-42B3-997DDC65C465}"/>
          </ac:grpSpMkLst>
        </pc:grpChg>
        <pc:grpChg chg="add mod">
          <ac:chgData name="Aishwarya B" userId="0867edd5-7bf9-49fb-9002-3cb2c79b09e0" providerId="ADAL" clId="{DF258F26-4041-459B-9801-BC87F66F04E8}" dt="2024-09-26T07:29:10.675" v="352" actId="12788"/>
          <ac:grpSpMkLst>
            <pc:docMk/>
            <pc:sldMk cId="1405064964" sldId="306"/>
            <ac:grpSpMk id="7" creationId="{17D9994C-0859-FE11-8326-8650A0C9C74B}"/>
          </ac:grpSpMkLst>
        </pc:grpChg>
      </pc:sldChg>
      <pc:sldChg chg="modSp add mod">
        <pc:chgData name="Aishwarya B" userId="0867edd5-7bf9-49fb-9002-3cb2c79b09e0" providerId="ADAL" clId="{DF258F26-4041-459B-9801-BC87F66F04E8}" dt="2024-09-26T07:54:13.052" v="398" actId="20577"/>
        <pc:sldMkLst>
          <pc:docMk/>
          <pc:sldMk cId="1130855888" sldId="307"/>
        </pc:sldMkLst>
        <pc:spChg chg="mod">
          <ac:chgData name="Aishwarya B" userId="0867edd5-7bf9-49fb-9002-3cb2c79b09e0" providerId="ADAL" clId="{DF258F26-4041-459B-9801-BC87F66F04E8}" dt="2024-09-26T07:23:39.296" v="322" actId="14100"/>
          <ac:spMkLst>
            <pc:docMk/>
            <pc:sldMk cId="1130855888" sldId="307"/>
            <ac:spMk id="3" creationId="{18C39CE2-FD04-2717-C625-C677F2188476}"/>
          </ac:spMkLst>
        </pc:spChg>
        <pc:spChg chg="mod">
          <ac:chgData name="Aishwarya B" userId="0867edd5-7bf9-49fb-9002-3cb2c79b09e0" providerId="ADAL" clId="{DF258F26-4041-459B-9801-BC87F66F04E8}" dt="2024-09-26T07:22:31.260" v="297" actId="1038"/>
          <ac:spMkLst>
            <pc:docMk/>
            <pc:sldMk cId="1130855888" sldId="307"/>
            <ac:spMk id="4" creationId="{5C82D30F-25D8-CB71-03A6-9EF6907CC973}"/>
          </ac:spMkLst>
        </pc:spChg>
        <pc:spChg chg="mod">
          <ac:chgData name="Aishwarya B" userId="0867edd5-7bf9-49fb-9002-3cb2c79b09e0" providerId="ADAL" clId="{DF258F26-4041-459B-9801-BC87F66F04E8}" dt="2024-09-26T07:26:55.510" v="346" actId="242"/>
          <ac:spMkLst>
            <pc:docMk/>
            <pc:sldMk cId="1130855888" sldId="307"/>
            <ac:spMk id="5" creationId="{878D1140-9C00-6F1C-5A19-6138D955ED5C}"/>
          </ac:spMkLst>
        </pc:spChg>
        <pc:spChg chg="mod ord">
          <ac:chgData name="Aishwarya B" userId="0867edd5-7bf9-49fb-9002-3cb2c79b09e0" providerId="ADAL" clId="{DF258F26-4041-459B-9801-BC87F66F04E8}" dt="2024-09-26T07:22:10.432" v="282" actId="167"/>
          <ac:spMkLst>
            <pc:docMk/>
            <pc:sldMk cId="1130855888" sldId="307"/>
            <ac:spMk id="6" creationId="{1931B941-2C67-60D8-38EE-109BD1048DB2}"/>
          </ac:spMkLst>
        </pc:spChg>
        <pc:spChg chg="mod">
          <ac:chgData name="Aishwarya B" userId="0867edd5-7bf9-49fb-9002-3cb2c79b09e0" providerId="ADAL" clId="{DF258F26-4041-459B-9801-BC87F66F04E8}" dt="2024-09-26T07:19:52.115" v="201" actId="114"/>
          <ac:spMkLst>
            <pc:docMk/>
            <pc:sldMk cId="1130855888" sldId="307"/>
            <ac:spMk id="490" creationId="{00000000-0000-0000-0000-000000000000}"/>
          </ac:spMkLst>
        </pc:spChg>
        <pc:spChg chg="mod">
          <ac:chgData name="Aishwarya B" userId="0867edd5-7bf9-49fb-9002-3cb2c79b09e0" providerId="ADAL" clId="{DF258F26-4041-459B-9801-BC87F66F04E8}" dt="2024-09-26T07:54:13.052" v="398" actId="20577"/>
          <ac:spMkLst>
            <pc:docMk/>
            <pc:sldMk cId="1130855888" sldId="307"/>
            <ac:spMk id="492" creationId="{00000000-0000-0000-0000-000000000000}"/>
          </ac:spMkLst>
        </pc:spChg>
        <pc:grpChg chg="mod">
          <ac:chgData name="Aishwarya B" userId="0867edd5-7bf9-49fb-9002-3cb2c79b09e0" providerId="ADAL" clId="{DF258F26-4041-459B-9801-BC87F66F04E8}" dt="2024-09-26T07:28:59.637" v="351" actId="12788"/>
          <ac:grpSpMkLst>
            <pc:docMk/>
            <pc:sldMk cId="1130855888" sldId="307"/>
            <ac:grpSpMk id="2" creationId="{A9EA9995-36D2-6E0C-42B3-997DDC65C465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879466-847A-9051-0EBD-78481A3060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387C9B-2849-A179-C2A9-B231223AC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02875-94F2-4618-8CD1-7B5F220A99D4}" type="datetimeFigureOut">
              <a:rPr lang="en-IN" smtClean="0"/>
              <a:t>26-09-2024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853EB-76AA-5536-E3D1-786D1FD71E1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D87FC-7D1B-160A-EE9F-0C65C16908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AD273-54D0-4DB8-835E-D7D1BD760DB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53777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1794-B535-4C48-BBE8-526578888544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900C1-7326-4B4D-9C4E-22E7230B62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Let's start with a quick refresher on Python programming basics.</a:t>
            </a:r>
            <a:endParaRPr dirty="0"/>
          </a:p>
        </p:txBody>
      </p:sp>
      <p:sp>
        <p:nvSpPr>
          <p:cNvPr id="199" name="Google Shape;1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learn about function arguments and how they are used to pass data into functions in Python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Positional arguments must be provided in the same order as defined in the function's parameter list.</a:t>
            </a:r>
          </a:p>
          <a:p>
            <a:pPr marL="889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Keyword arguments are referenced by name and can be provided in any order.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dirty="0"/>
              <a:t>Trainer Notes: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Perform each step along with the learner.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8" name="Google Shape;418;p1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self explanatory.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self explanatory.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dirty="0"/>
              <a:t>Trainer Notes: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Perform each step along with the learner.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3" name="Google Shape;453;p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understand how the 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return</a:t>
            </a: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statement is used to send a result back from a function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0" name="Google Shape;4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N"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dirty="0"/>
              <a:t>Trainer Notes: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Perform each step along with the learner.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8" name="Google Shape;488;p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dive into defining and using functions in Python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Google Shape;20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understand the scope of a variable in Python</a:t>
            </a:r>
            <a:r>
              <a:rPr lang="en-US" b="0" i="1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5" name="Google Shape;49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Variables have a specific scope that determines where they can be accessed and used. The scope is usually defined by the block of code in which the variable is declared or defined.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dirty="0"/>
              <a:t>Trainer Notes: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Perform each step along with the learner.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8" name="Google Shape;488;p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084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investigate how generator functions work in Python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8" name="Google Shape;52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Python, a generator is a special type of function that generates a sequence of values, one at a time, instead of returning a single value like a regular function. It allows you to create iterators in a more concise and memory-efficient way.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The return statement is used in regular functions to provide a final result and terminate the function.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yield statement is used in generator functions to produce a sequence of values and allows the function's execution to be paused and resumed.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1" name="Google Shape;55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Let's learn how to use lambda functions in Python.</a:t>
            </a:r>
          </a:p>
        </p:txBody>
      </p:sp>
      <p:sp>
        <p:nvSpPr>
          <p:cNvPr id="593" name="Google Shape;59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Read the learning objectives​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Python lambda functions are anonymous functions defined using the </a:t>
            </a:r>
            <a:r>
              <a:rPr lang="en-US" dirty="0"/>
              <a:t>lambda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keyword. They are used for small and simple operations and can be defined inline without a formal function name.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8" name="Google Shape;59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add_ten = lambda x: x + 10: This line defines a lambda function that takes one argument x and returns x + 10.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print(add_ten(5)): This line calls the lambda function with the argument 5. The function adds 10 to 5 and returns 15, which is then printed.</a:t>
            </a:r>
          </a:p>
        </p:txBody>
      </p:sp>
      <p:sp>
        <p:nvSpPr>
          <p:cNvPr id="569" name="Google Shape;56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5724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understand the different types of functions in Python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5" name="Google Shape;61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Built-in Functions: Pre-defined functions in Python like print(), len(), and type().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User-Defined Functions: Functions created by the programmer using the def keyword.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0" name="Google Shape;620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learn how to implement functional programming in Python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8" name="Google Shape;62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</a:t>
            </a:r>
            <a:r>
              <a:rPr lang="en-US" dirty="0"/>
              <a:t>map()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-US" dirty="0"/>
              <a:t>filter()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functions are basic built-in functions in Python that are commonly used for data manipulation and transformation.</a:t>
            </a: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9" name="Google Shape;64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1" name="Google Shape;66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slide is self explanatory.</a:t>
            </a:r>
          </a:p>
          <a:p>
            <a:pPr marL="889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dirty="0"/>
              <a:t>Trainer Notes: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Perform each step along with the learner.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8" name="Google Shape;488;p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7297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Elaborate on the business scenarios and discussion in the class​</a:t>
            </a:r>
          </a:p>
        </p:txBody>
      </p:sp>
      <p:sp>
        <p:nvSpPr>
          <p:cNvPr id="234" name="Google Shape;2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dirty="0"/>
              <a:t>Read the key takeaways</a:t>
            </a:r>
            <a:endParaRPr dirty="0"/>
          </a:p>
        </p:txBody>
      </p:sp>
      <p:sp>
        <p:nvSpPr>
          <p:cNvPr id="683" name="Google Shape;6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7" name="Google Shape;69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1" name="Google Shape;70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1" name="Google Shape;711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23" name="Google Shape;72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33" name="Google Shape;733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45" name="Google Shape;74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55" name="Google Shape;75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9:notes"/>
          <p:cNvSpPr txBox="1">
            <a:spLocks noGrp="1"/>
          </p:cNvSpPr>
          <p:nvPr>
            <p:ph type="body" idx="1"/>
          </p:nvPr>
        </p:nvSpPr>
        <p:spPr>
          <a:xfrm>
            <a:off x="670560" y="4327207"/>
            <a:ext cx="5364480" cy="3540443"/>
          </a:xfrm>
          <a:prstGeom prst="rect">
            <a:avLst/>
          </a:prstGeom>
        </p:spPr>
        <p:txBody>
          <a:bodyPr spcFirstLastPara="1" wrap="square" lIns="89679" tIns="44827" rIns="89679" bIns="44827" anchor="t" anchorCtr="0">
            <a:noAutofit/>
          </a:bodyPr>
          <a:lstStyle/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771" name="Google Shape;77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55638" y="1123950"/>
            <a:ext cx="5394325" cy="3035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6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Let's understand the benefits and applications of functions in Python.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8" name="Google Shape;22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 are the primary and the most important method of code organization and reuse in Python.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function can have some number </a:t>
            </a:r>
            <a:r>
              <a:rPr lang="en-US" sz="120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positional arguments and some number of keyword arguments.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i="0" dirty="0">
                <a:solidFill>
                  <a:schemeClr val="dk1"/>
                </a:solidFill>
              </a:rPr>
              <a:t>This slide is self explanatory.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i="0" dirty="0">
              <a:solidFill>
                <a:schemeClr val="dk1"/>
              </a:solidFill>
            </a:endParaRPr>
          </a:p>
        </p:txBody>
      </p:sp>
      <p:sp>
        <p:nvSpPr>
          <p:cNvPr id="248" name="Google Shape;24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function is usually created using the keyword ‘def’. 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of a function is transmitted via a return statement, which is one of the essential features of a function.</a:t>
            </a:r>
            <a:r>
              <a:rPr lang="en-US" dirty="0"/>
              <a:t> Arguments in parenthesis are basically assignments.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i="0" dirty="0">
              <a:solidFill>
                <a:schemeClr val="dk1"/>
              </a:solidFill>
            </a:endParaRPr>
          </a:p>
        </p:txBody>
      </p:sp>
      <p:sp>
        <p:nvSpPr>
          <p:cNvPr id="291" name="Google Shape;29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Python, a function call is a way to execute a function and perform a specific task or operation. When you call a function, you provide the necessary arguments (if any) and the function's code is executed.</a:t>
            </a:r>
            <a:endParaRPr i="0" dirty="0">
              <a:solidFill>
                <a:schemeClr val="dk1"/>
              </a:solidFill>
            </a:endParaRPr>
          </a:p>
        </p:txBody>
      </p:sp>
      <p:sp>
        <p:nvSpPr>
          <p:cNvPr id="318" name="Google Shape;31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8;p22">
            <a:extLst>
              <a:ext uri="{FF2B5EF4-FFF2-40B4-BE49-F238E27FC236}">
                <a16:creationId xmlns:a16="http://schemas.microsoft.com/office/drawing/2014/main" id="{7B4145C4-EE9A-4056-4B60-0881CACD019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;p23">
            <a:extLst>
              <a:ext uri="{FF2B5EF4-FFF2-40B4-BE49-F238E27FC236}">
                <a16:creationId xmlns:a16="http://schemas.microsoft.com/office/drawing/2014/main" id="{CE57947D-DBAC-21DB-73BE-F78F1726973A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62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 preserve="1" userDrawn="1">
  <p:cSld name="Content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9DE67C09-DDD5-F518-3695-E699DFE5CC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342900" lvl="0" indent="-342900" algn="ctr">
              <a:lnSpc>
                <a:spcPct val="115000"/>
              </a:lnSpc>
            </a:pPr>
            <a:endParaRPr/>
          </a:p>
        </p:txBody>
      </p:sp>
      <p:sp>
        <p:nvSpPr>
          <p:cNvPr id="3" name="Google Shape;73;p29">
            <a:extLst>
              <a:ext uri="{FF2B5EF4-FFF2-40B4-BE49-F238E27FC236}">
                <a16:creationId xmlns:a16="http://schemas.microsoft.com/office/drawing/2014/main" id="{38354FE8-D9C0-5D1E-6102-5F329424ACA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" name="Picture 3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E2A3B44F-361D-277C-1049-456D31975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913238"/>
            <a:ext cx="1219478" cy="7291461"/>
          </a:xfrm>
          <a:prstGeom prst="rect">
            <a:avLst/>
          </a:prstGeom>
        </p:spPr>
      </p:pic>
      <p:sp>
        <p:nvSpPr>
          <p:cNvPr id="5" name="Google Shape;62;p29">
            <a:extLst>
              <a:ext uri="{FF2B5EF4-FFF2-40B4-BE49-F238E27FC236}">
                <a16:creationId xmlns:a16="http://schemas.microsoft.com/office/drawing/2014/main" id="{AB337D6E-8449-CC57-E216-03FFF7FCA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6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0;p29">
            <a:extLst>
              <a:ext uri="{FF2B5EF4-FFF2-40B4-BE49-F238E27FC236}">
                <a16:creationId xmlns:a16="http://schemas.microsoft.com/office/drawing/2014/main" id="{F32A8D92-D03F-CBD0-6218-23FF67B0B49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3;p29">
            <a:extLst>
              <a:ext uri="{FF2B5EF4-FFF2-40B4-BE49-F238E27FC236}">
                <a16:creationId xmlns:a16="http://schemas.microsoft.com/office/drawing/2014/main" id="{E6FEAC37-04A1-A80A-3380-E02111EDE62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pic>
        <p:nvPicPr>
          <p:cNvPr id="2" name="Picture 1" descr="A picture containing colorfulness, pattern, rectangle, screenshot&#10;&#10;Description automatically generated">
            <a:extLst>
              <a:ext uri="{FF2B5EF4-FFF2-40B4-BE49-F238E27FC236}">
                <a16:creationId xmlns:a16="http://schemas.microsoft.com/office/drawing/2014/main" id="{CE904573-2F71-0E73-120D-C3CFB365E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008" y="897196"/>
            <a:ext cx="1219478" cy="729146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3E84CA6-4EC8-7CAF-7B14-1E891A95D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612636"/>
            <a:ext cx="13697000" cy="5517901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Google Shape;62;p29">
            <a:extLst>
              <a:ext uri="{FF2B5EF4-FFF2-40B4-BE49-F238E27FC236}">
                <a16:creationId xmlns:a16="http://schemas.microsoft.com/office/drawing/2014/main" id="{AC975B08-1151-8CCE-4012-72257845E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63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 preserve="1">
  <p:cSld name="Knowledge Check 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30">
            <a:extLst>
              <a:ext uri="{FF2B5EF4-FFF2-40B4-BE49-F238E27FC236}">
                <a16:creationId xmlns:a16="http://schemas.microsoft.com/office/drawing/2014/main" id="{DBF002C0-AEB4-C534-B92D-91D67E6C130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72D68FFF-4E46-2E6B-67FA-3692374CF0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Google Shape;77;p30">
            <a:extLst>
              <a:ext uri="{FF2B5EF4-FFF2-40B4-BE49-F238E27FC236}">
                <a16:creationId xmlns:a16="http://schemas.microsoft.com/office/drawing/2014/main" id="{6A084776-D363-88F2-5A8F-FF2A63DFFD9D}"/>
              </a:ext>
            </a:extLst>
          </p:cNvPr>
          <p:cNvSpPr/>
          <p:nvPr userDrawn="1"/>
        </p:nvSpPr>
        <p:spPr>
          <a:xfrm>
            <a:off x="8955907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None/>
            </a:pPr>
            <a:r>
              <a:rPr lang="en-US" sz="2800" b="1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809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CCF119B-BE71-CB96-2E2D-4D70E3379D0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Box">
            <a:extLst>
              <a:ext uri="{FF2B5EF4-FFF2-40B4-BE49-F238E27FC236}">
                <a16:creationId xmlns:a16="http://schemas.microsoft.com/office/drawing/2014/main" id="{E7B51B66-9EEF-5EF8-EAC3-1AA2FA35C688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KT_Text">
            <a:extLst>
              <a:ext uri="{FF2B5EF4-FFF2-40B4-BE49-F238E27FC236}">
                <a16:creationId xmlns:a16="http://schemas.microsoft.com/office/drawing/2014/main" id="{9E09D2CD-8815-6873-76A0-750613A9B008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_Box">
            <a:extLst>
              <a:ext uri="{FF2B5EF4-FFF2-40B4-BE49-F238E27FC236}">
                <a16:creationId xmlns:a16="http://schemas.microsoft.com/office/drawing/2014/main" id="{0E9A9157-9B5D-B020-50FD-5C124440F36A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">
            <a:extLst>
              <a:ext uri="{FF2B5EF4-FFF2-40B4-BE49-F238E27FC236}">
                <a16:creationId xmlns:a16="http://schemas.microsoft.com/office/drawing/2014/main" id="{FDF40B25-39B3-30ED-29BE-9F1AD527FCE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8" name="Opt_A">
            <a:extLst>
              <a:ext uri="{FF2B5EF4-FFF2-40B4-BE49-F238E27FC236}">
                <a16:creationId xmlns:a16="http://schemas.microsoft.com/office/drawing/2014/main" id="{2FFD20E1-904E-7B1C-E7A2-1A99877EE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DB253624-90B8-4C2B-CA21-11904E51AA4D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0" name="Opt_B">
            <a:extLst>
              <a:ext uri="{FF2B5EF4-FFF2-40B4-BE49-F238E27FC236}">
                <a16:creationId xmlns:a16="http://schemas.microsoft.com/office/drawing/2014/main" id="{497E5D63-1C02-9A8F-6921-B4CF2B94E4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1" name="C">
            <a:extLst>
              <a:ext uri="{FF2B5EF4-FFF2-40B4-BE49-F238E27FC236}">
                <a16:creationId xmlns:a16="http://schemas.microsoft.com/office/drawing/2014/main" id="{92E01BA2-8854-8B22-5E3B-BD48CB6419FD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2" name="Opt_C">
            <a:extLst>
              <a:ext uri="{FF2B5EF4-FFF2-40B4-BE49-F238E27FC236}">
                <a16:creationId xmlns:a16="http://schemas.microsoft.com/office/drawing/2014/main" id="{231483CE-CEF9-6644-5D62-34D212C6AC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D">
            <a:extLst>
              <a:ext uri="{FF2B5EF4-FFF2-40B4-BE49-F238E27FC236}">
                <a16:creationId xmlns:a16="http://schemas.microsoft.com/office/drawing/2014/main" id="{29F7EC89-820C-671D-8F62-46D0543D5E13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4" name="Opt_D">
            <a:extLst>
              <a:ext uri="{FF2B5EF4-FFF2-40B4-BE49-F238E27FC236}">
                <a16:creationId xmlns:a16="http://schemas.microsoft.com/office/drawing/2014/main" id="{D10DFBE0-864B-7031-13FD-BF42F645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Q">
            <a:extLst>
              <a:ext uri="{FF2B5EF4-FFF2-40B4-BE49-F238E27FC236}">
                <a16:creationId xmlns:a16="http://schemas.microsoft.com/office/drawing/2014/main" id="{48CDC350-FF9D-82C7-1731-756BBBD2C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78759"/>
            <a:ext cx="12401573" cy="1447009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Q_No">
            <a:extLst>
              <a:ext uri="{FF2B5EF4-FFF2-40B4-BE49-F238E27FC236}">
                <a16:creationId xmlns:a16="http://schemas.microsoft.com/office/drawing/2014/main" id="{3C327913-27E5-47C0-5CE8-C92623BE9A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5081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EF08981F-95F3-6867-209A-E2A49BEB7AC3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C5585E79-E8D7-0597-1980-9449B5FE0292}"/>
              </a:ext>
            </a:extLst>
          </p:cNvPr>
          <p:cNvSpPr txBox="1"/>
          <p:nvPr userDrawn="1"/>
        </p:nvSpPr>
        <p:spPr>
          <a:xfrm>
            <a:off x="670034" y="736970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55D1669A-D9BB-F86C-6916-C74581CEC093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25B26E89-236B-925D-2F8A-FDAD4518B1D0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FE57084E-D5CD-4D1D-AD6B-B0A29FBA4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51201" y="7277661"/>
            <a:ext cx="8834438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7CBBC3EA-7B88-E6C6-BE6B-D41D2C647A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CDEDD483-9F61-36CD-8536-63FB8C1D1DC9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BA405B45-EFAB-0D57-ADA9-DD1F4FD2F9B7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C6D60610-3ED0-B3DE-F0C6-1E2E0C6FC1CE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C6A04807-31DA-6E4E-AAB1-C5EB073355C4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19EED400-005F-8BFC-0381-17F5410E8424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21CD75C6-F639-739D-B089-020EF5CBFA3A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76DB4DA8-CC10-506C-D27B-9B1CE227D9B0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F320B7DB-043B-B1AC-2976-FCB6609BE2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DF544E43-096D-AD15-9CFA-70A320AE0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969321A-3DCC-F52F-8C1B-6E04397531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5A890064-C69C-0664-8FC1-9D4423FC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">
            <a:extLst>
              <a:ext uri="{FF2B5EF4-FFF2-40B4-BE49-F238E27FC236}">
                <a16:creationId xmlns:a16="http://schemas.microsoft.com/office/drawing/2014/main" id="{8B96215F-FF61-9AD3-5B66-650C7AFE97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90549"/>
            <a:ext cx="12408327" cy="143483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</a:lstStyle>
          <a:p>
            <a:pPr marL="228600" lvl="0" indent="-228600">
              <a:spcBef>
                <a:spcPts val="0"/>
              </a:spcBef>
            </a:pPr>
            <a:endParaRPr lang="en-US"/>
          </a:p>
        </p:txBody>
      </p:sp>
      <p:sp>
        <p:nvSpPr>
          <p:cNvPr id="22" name="Q_No">
            <a:extLst>
              <a:ext uri="{FF2B5EF4-FFF2-40B4-BE49-F238E27FC236}">
                <a16:creationId xmlns:a16="http://schemas.microsoft.com/office/drawing/2014/main" id="{83212CBA-BF9C-2628-A172-96ACE1220A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62388" y="1197091"/>
            <a:ext cx="1147421" cy="826971"/>
          </a:xfr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_Ans_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G">
            <a:extLst>
              <a:ext uri="{FF2B5EF4-FFF2-40B4-BE49-F238E27FC236}">
                <a16:creationId xmlns:a16="http://schemas.microsoft.com/office/drawing/2014/main" id="{2F8347C9-CC7D-0DF8-C02A-47B5723D857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1" y="1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_Ans">
            <a:extLst>
              <a:ext uri="{FF2B5EF4-FFF2-40B4-BE49-F238E27FC236}">
                <a16:creationId xmlns:a16="http://schemas.microsoft.com/office/drawing/2014/main" id="{06DF12F7-7FC3-A6A0-1F9D-2B31AAB76C62}"/>
              </a:ext>
            </a:extLst>
          </p:cNvPr>
          <p:cNvSpPr txBox="1"/>
          <p:nvPr userDrawn="1"/>
        </p:nvSpPr>
        <p:spPr>
          <a:xfrm>
            <a:off x="670034" y="7369706"/>
            <a:ext cx="29134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are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" name="Ans_Line_2">
            <a:extLst>
              <a:ext uri="{FF2B5EF4-FFF2-40B4-BE49-F238E27FC236}">
                <a16:creationId xmlns:a16="http://schemas.microsoft.com/office/drawing/2014/main" id="{B75A6E75-5672-578C-B075-BA07AABDEC08}"/>
              </a:ext>
            </a:extLst>
          </p:cNvPr>
          <p:cNvCxnSpPr/>
          <p:nvPr userDrawn="1"/>
        </p:nvCxnSpPr>
        <p:spPr>
          <a:xfrm>
            <a:off x="670034" y="785436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Ans_Line">
            <a:extLst>
              <a:ext uri="{FF2B5EF4-FFF2-40B4-BE49-F238E27FC236}">
                <a16:creationId xmlns:a16="http://schemas.microsoft.com/office/drawing/2014/main" id="{B67B1844-0936-2346-DC2D-072812F8FF82}"/>
              </a:ext>
            </a:extLst>
          </p:cNvPr>
          <p:cNvCxnSpPr/>
          <p:nvPr userDrawn="1"/>
        </p:nvCxnSpPr>
        <p:spPr>
          <a:xfrm>
            <a:off x="649436" y="7265358"/>
            <a:ext cx="131673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Ans_text">
            <a:extLst>
              <a:ext uri="{FF2B5EF4-FFF2-40B4-BE49-F238E27FC236}">
                <a16:creationId xmlns:a16="http://schemas.microsoft.com/office/drawing/2014/main" id="{505D6B31-CF67-8AE8-6D6C-1AE10E434F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4605" y="7277661"/>
            <a:ext cx="8601033" cy="5842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024F9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8" name="Ans_Desc_Text_Box">
            <a:extLst>
              <a:ext uri="{FF2B5EF4-FFF2-40B4-BE49-F238E27FC236}">
                <a16:creationId xmlns:a16="http://schemas.microsoft.com/office/drawing/2014/main" id="{2AA669A4-854E-BC52-A6EB-CEC258CCD1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925" y="7935913"/>
            <a:ext cx="13095288" cy="100488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9" name="Box">
            <a:extLst>
              <a:ext uri="{FF2B5EF4-FFF2-40B4-BE49-F238E27FC236}">
                <a16:creationId xmlns:a16="http://schemas.microsoft.com/office/drawing/2014/main" id="{4ADF7E3A-81A0-2B00-A3DE-320BBA3EAADC}"/>
              </a:ext>
            </a:extLst>
          </p:cNvPr>
          <p:cNvSpPr/>
          <p:nvPr userDrawn="1"/>
        </p:nvSpPr>
        <p:spPr>
          <a:xfrm>
            <a:off x="1281113" y="590549"/>
            <a:ext cx="1685902" cy="1438275"/>
          </a:xfrm>
          <a:prstGeom prst="rect">
            <a:avLst/>
          </a:prstGeom>
          <a:solidFill>
            <a:srgbClr val="3D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KT_Text">
            <a:extLst>
              <a:ext uri="{FF2B5EF4-FFF2-40B4-BE49-F238E27FC236}">
                <a16:creationId xmlns:a16="http://schemas.microsoft.com/office/drawing/2014/main" id="{65E260BD-9AEB-3002-A10D-0ED784F237CC}"/>
              </a:ext>
            </a:extLst>
          </p:cNvPr>
          <p:cNvSpPr txBox="1"/>
          <p:nvPr userDrawn="1"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_Box">
            <a:extLst>
              <a:ext uri="{FF2B5EF4-FFF2-40B4-BE49-F238E27FC236}">
                <a16:creationId xmlns:a16="http://schemas.microsoft.com/office/drawing/2014/main" id="{667E1C0D-1A8F-3FEE-62D2-1CF59B597F36}"/>
              </a:ext>
            </a:extLst>
          </p:cNvPr>
          <p:cNvSpPr/>
          <p:nvPr userDrawn="1"/>
        </p:nvSpPr>
        <p:spPr>
          <a:xfrm>
            <a:off x="1275907" y="578759"/>
            <a:ext cx="14093455" cy="1446622"/>
          </a:xfrm>
          <a:prstGeom prst="rect">
            <a:avLst/>
          </a:prstGeom>
          <a:noFill/>
          <a:ln w="12700">
            <a:solidFill>
              <a:srgbClr val="3D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">
            <a:extLst>
              <a:ext uri="{FF2B5EF4-FFF2-40B4-BE49-F238E27FC236}">
                <a16:creationId xmlns:a16="http://schemas.microsoft.com/office/drawing/2014/main" id="{A40B7AF7-3696-C4FB-D945-5436FC8398CE}"/>
              </a:ext>
            </a:extLst>
          </p:cNvPr>
          <p:cNvSpPr txBox="1"/>
          <p:nvPr userDrawn="1"/>
        </p:nvSpPr>
        <p:spPr>
          <a:xfrm>
            <a:off x="1708922" y="2698180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A.</a:t>
            </a:r>
          </a:p>
        </p:txBody>
      </p:sp>
      <p:sp>
        <p:nvSpPr>
          <p:cNvPr id="13" name="Opt_A">
            <a:extLst>
              <a:ext uri="{FF2B5EF4-FFF2-40B4-BE49-F238E27FC236}">
                <a16:creationId xmlns:a16="http://schemas.microsoft.com/office/drawing/2014/main" id="{1494EC36-DEF5-5104-F8EA-E3D4B2BBD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0450" y="2698180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4" name="B">
            <a:extLst>
              <a:ext uri="{FF2B5EF4-FFF2-40B4-BE49-F238E27FC236}">
                <a16:creationId xmlns:a16="http://schemas.microsoft.com/office/drawing/2014/main" id="{9AFF282F-7CD2-660E-F6FB-6A6841171D6F}"/>
              </a:ext>
            </a:extLst>
          </p:cNvPr>
          <p:cNvSpPr txBox="1"/>
          <p:nvPr userDrawn="1"/>
        </p:nvSpPr>
        <p:spPr>
          <a:xfrm>
            <a:off x="1713038" y="3629064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B.</a:t>
            </a:r>
          </a:p>
        </p:txBody>
      </p:sp>
      <p:sp>
        <p:nvSpPr>
          <p:cNvPr id="15" name="Opt_B">
            <a:extLst>
              <a:ext uri="{FF2B5EF4-FFF2-40B4-BE49-F238E27FC236}">
                <a16:creationId xmlns:a16="http://schemas.microsoft.com/office/drawing/2014/main" id="{01ADAF17-D7DF-669F-96A4-A5A66652F7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34566" y="3629064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6" name="C">
            <a:extLst>
              <a:ext uri="{FF2B5EF4-FFF2-40B4-BE49-F238E27FC236}">
                <a16:creationId xmlns:a16="http://schemas.microsoft.com/office/drawing/2014/main" id="{E0054334-AE0D-D3F5-C186-9EAB001CEBAA}"/>
              </a:ext>
            </a:extLst>
          </p:cNvPr>
          <p:cNvSpPr txBox="1"/>
          <p:nvPr userDrawn="1"/>
        </p:nvSpPr>
        <p:spPr>
          <a:xfrm>
            <a:off x="1713038" y="4568181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C.</a:t>
            </a:r>
          </a:p>
        </p:txBody>
      </p:sp>
      <p:sp>
        <p:nvSpPr>
          <p:cNvPr id="17" name="Opt_C">
            <a:extLst>
              <a:ext uri="{FF2B5EF4-FFF2-40B4-BE49-F238E27FC236}">
                <a16:creationId xmlns:a16="http://schemas.microsoft.com/office/drawing/2014/main" id="{98DDCBFB-B945-8ADF-F3B2-02F8E9E10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4566" y="4568181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18" name="D">
            <a:extLst>
              <a:ext uri="{FF2B5EF4-FFF2-40B4-BE49-F238E27FC236}">
                <a16:creationId xmlns:a16="http://schemas.microsoft.com/office/drawing/2014/main" id="{A5C29CAE-D65C-162C-E28E-5C00B6BF49E6}"/>
              </a:ext>
            </a:extLst>
          </p:cNvPr>
          <p:cNvSpPr txBox="1"/>
          <p:nvPr userDrawn="1"/>
        </p:nvSpPr>
        <p:spPr>
          <a:xfrm>
            <a:off x="1717154" y="5511422"/>
            <a:ext cx="465463" cy="421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 defTabSz="91440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 defTabSz="914400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GB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 algn="ctr"/>
            <a:r>
              <a:rPr lang="en-US" dirty="0"/>
              <a:t>D.</a:t>
            </a:r>
          </a:p>
        </p:txBody>
      </p:sp>
      <p:sp>
        <p:nvSpPr>
          <p:cNvPr id="19" name="Opt_D">
            <a:extLst>
              <a:ext uri="{FF2B5EF4-FFF2-40B4-BE49-F238E27FC236}">
                <a16:creationId xmlns:a16="http://schemas.microsoft.com/office/drawing/2014/main" id="{787DB315-5654-6FF4-4775-BE435BA1CC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38682" y="5511422"/>
            <a:ext cx="11250613" cy="836613"/>
          </a:xfrm>
        </p:spPr>
        <p:txBody>
          <a:bodyPr anchor="t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0" name="Q">
            <a:extLst>
              <a:ext uri="{FF2B5EF4-FFF2-40B4-BE49-F238E27FC236}">
                <a16:creationId xmlns:a16="http://schemas.microsoft.com/office/drawing/2014/main" id="{CEA2BD72-C1DD-4B25-C5E5-D6139517C0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67015" y="595430"/>
            <a:ext cx="12401573" cy="1430338"/>
          </a:xfrm>
        </p:spPr>
        <p:txBody>
          <a:bodyPr anchor="ctr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GB"/>
              <a:t>Click to add text</a:t>
            </a:r>
            <a:endParaRPr lang="en-US"/>
          </a:p>
        </p:txBody>
      </p:sp>
      <p:sp>
        <p:nvSpPr>
          <p:cNvPr id="21" name="Q_No">
            <a:extLst>
              <a:ext uri="{FF2B5EF4-FFF2-40B4-BE49-F238E27FC236}">
                <a16:creationId xmlns:a16="http://schemas.microsoft.com/office/drawing/2014/main" id="{86A71EFA-BAFE-C034-9302-230D1B15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390" y="1193800"/>
            <a:ext cx="1135063" cy="830263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6155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 preserve="1" userDrawn="1">
  <p:cSld name="Key Takeaway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;p27">
            <a:extLst>
              <a:ext uri="{FF2B5EF4-FFF2-40B4-BE49-F238E27FC236}">
                <a16:creationId xmlns:a16="http://schemas.microsoft.com/office/drawing/2014/main" id="{DFADBA2E-0E91-C8B8-3A16-37E16A8024BC}"/>
              </a:ext>
            </a:extLst>
          </p:cNvPr>
          <p:cNvSpPr/>
          <p:nvPr userDrawn="1"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Brandline_LVC">
            <a:extLst>
              <a:ext uri="{FF2B5EF4-FFF2-40B4-BE49-F238E27FC236}">
                <a16:creationId xmlns:a16="http://schemas.microsoft.com/office/drawing/2014/main" id="{F274DB65-9471-8FF1-5F67-3A8B02FBF3BD}"/>
              </a:ext>
            </a:extLst>
          </p:cNvPr>
          <p:cNvSpPr/>
          <p:nvPr userDrawn="1"/>
        </p:nvSpPr>
        <p:spPr>
          <a:xfrm>
            <a:off x="3468553" y="837660"/>
            <a:ext cx="337748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6AF3B2F-06F8-C0B9-F594-763BF82CAE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875" y="1967907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B16BD-1678-AAEB-705C-ACC6F4E638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2356" y="2755555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DA0B994-BAF5-3871-1AE2-2955090941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1837" y="3567917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53C8D8-C81D-C688-AD6D-054C831ED8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2873" y="4392637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23" name="Group 22" hidden="1">
            <a:extLst>
              <a:ext uri="{FF2B5EF4-FFF2-40B4-BE49-F238E27FC236}">
                <a16:creationId xmlns:a16="http://schemas.microsoft.com/office/drawing/2014/main" id="{7D3CB7FC-1EE6-F753-459E-16D565CC72D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38B2B5-F7D2-93C4-4B9B-2A8705CFBB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60516D-1A86-E05D-CDB5-234F5B1904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1049D24-171C-A4CE-5C84-362BCAE9D2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EB4E1D9-0180-437B-334A-07F7823362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CFBF9F-0A86-F779-0E1B-EE628909727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03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sted Prac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45;p35">
            <a:extLst>
              <a:ext uri="{FF2B5EF4-FFF2-40B4-BE49-F238E27FC236}">
                <a16:creationId xmlns:a16="http://schemas.microsoft.com/office/drawing/2014/main" id="{3DE6C980-51B8-EAB6-D92E-2C853D6EBC40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;p27">
            <a:extLst>
              <a:ext uri="{FF2B5EF4-FFF2-40B4-BE49-F238E27FC236}">
                <a16:creationId xmlns:a16="http://schemas.microsoft.com/office/drawing/2014/main" id="{734849E0-7011-DCAE-0132-1322B2CB68DB}"/>
              </a:ext>
            </a:extLst>
          </p:cNvPr>
          <p:cNvPicPr preferRelativeResize="0"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9;p35">
            <a:extLst>
              <a:ext uri="{FF2B5EF4-FFF2-40B4-BE49-F238E27FC236}">
                <a16:creationId xmlns:a16="http://schemas.microsoft.com/office/drawing/2014/main" id="{7948A9B8-596D-80F3-DBBD-D7EDD89ABE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6E140C6-C70A-C947-7711-0BA4214D3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5683BC-C8F7-FCBC-E768-137F5B515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20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 preserve="1" userDrawn="1">
  <p:cSld name="Unassisted Practic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297626" y="436395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DC99CB9-B9F0-7414-1AF5-045EF855F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857" y="2854366"/>
            <a:ext cx="13696999" cy="53895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F61395D-ECD0-5341-1B2E-8C1937098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857" y="1795807"/>
            <a:ext cx="13696999" cy="81450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35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ac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D1405CDE-CE1A-9CEE-B0C9-004F72CAF344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291857" y="1788696"/>
            <a:ext cx="13696999" cy="8216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None/>
              <a:defRPr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659D141-D5AB-CB0E-32C4-D683A6B3D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25" y="2872126"/>
            <a:ext cx="13697000" cy="5406695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125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 preserve="1" userDrawn="1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;p23">
            <a:extLst>
              <a:ext uri="{FF2B5EF4-FFF2-40B4-BE49-F238E27FC236}">
                <a16:creationId xmlns:a16="http://schemas.microsoft.com/office/drawing/2014/main" id="{0FE0BEE1-B2B3-D8AE-8B21-7B4BAC91C142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0" algn="ctr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8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9918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-End Project" preserve="1" userDrawn="1">
  <p:cSld name="Section-End Projec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3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29">
            <a:extLst>
              <a:ext uri="{FF2B5EF4-FFF2-40B4-BE49-F238E27FC236}">
                <a16:creationId xmlns:a16="http://schemas.microsoft.com/office/drawing/2014/main" id="{C8B862E1-9541-C73F-B4E1-7205F5F0B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35605C-2EDD-0BD1-F3BC-5BCA7F763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7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 preserve="1" userDrawn="1">
  <p:cSld name="Lesson-end Projec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3E86479C-5EE1-09E2-3000-A2B690B93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12C144F-B154-93C1-CFA0-EFC58EC80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0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ase-End Project" preserve="1" userDrawn="1">
  <p:cSld name="Phase-End Projec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2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29CD2D-82CE-C005-D724-CC0A72319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09861E1-DB64-D3D1-CB74-AB30BEF481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4890" y="1364776"/>
            <a:ext cx="10314124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3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for_pro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5D05C5A-9735-BDF2-45FB-ECA0E61F3F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34890" y="1377162"/>
            <a:ext cx="10314607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1244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136CAA0F-DD7B-0995-4200-59792701A9ED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AA6052-B67C-D403-9614-DC0C0FDBA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  <p:pic>
        <p:nvPicPr>
          <p:cNvPr id="4" name="Picture 3" descr="A picture containing child art, table, illustration, design&#10;&#10;Description automatically generated">
            <a:extLst>
              <a:ext uri="{FF2B5EF4-FFF2-40B4-BE49-F238E27FC236}">
                <a16:creationId xmlns:a16="http://schemas.microsoft.com/office/drawing/2014/main" id="{46A1F55C-8226-40C3-1D94-8C7560993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6" y="2171113"/>
            <a:ext cx="4823955" cy="45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86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" preserve="1" userDrawn="1">
  <p:cSld name="Discuss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A18AE-0804-BDBB-3D58-9BEC7C3955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303264" y="2051538"/>
            <a:ext cx="4661781" cy="479473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38432-77B6-A0DB-E9D4-05C1ED62A6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457200" lvl="0" indent="-457200" algn="ctr"/>
            <a:r>
              <a:rPr lang="en-US"/>
              <a:t>Topic Name</a:t>
            </a:r>
          </a:p>
        </p:txBody>
      </p:sp>
    </p:spTree>
    <p:extLst>
      <p:ext uri="{BB962C8B-B14F-4D97-AF65-F5344CB8AC3E}">
        <p14:creationId xmlns:p14="http://schemas.microsoft.com/office/powerpoint/2010/main" val="1456677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 preserve="1" userDrawn="1">
  <p:cSld name="Discussion-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7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190EDBE-42C7-8577-2262-B01D52029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960" y="1761785"/>
            <a:ext cx="10346786" cy="62601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92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e-Play 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69;p16">
            <a:extLst>
              <a:ext uri="{FF2B5EF4-FFF2-40B4-BE49-F238E27FC236}">
                <a16:creationId xmlns:a16="http://schemas.microsoft.com/office/drawing/2014/main" id="{2444B81E-A7F2-DD03-1F7C-99ED49FAF882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C918EE9-73C7-114C-7405-846E29EB7A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52023" y="4114800"/>
            <a:ext cx="434807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/>
            <a:r>
              <a:rPr lang="en-US"/>
              <a:t>Topic Name</a:t>
            </a:r>
          </a:p>
        </p:txBody>
      </p:sp>
      <p:pic>
        <p:nvPicPr>
          <p:cNvPr id="9" name="Picture 8" descr="A group of people reading books&#10;&#10;Description automatically generated with low confidence">
            <a:extLst>
              <a:ext uri="{FF2B5EF4-FFF2-40B4-BE49-F238E27FC236}">
                <a16:creationId xmlns:a16="http://schemas.microsoft.com/office/drawing/2014/main" id="{F1D10771-AD41-E153-2D96-91B7FA550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9" y="2323120"/>
            <a:ext cx="5664389" cy="44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4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5120">
          <p15:clr>
            <a:srgbClr val="00000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 preserve="1" userDrawn="1">
  <p:cSld name="Course-end Projec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>
          <a:blip r:embed="rId2"/>
          <a:srcRect/>
          <a:stretch/>
        </p:blipFill>
        <p:spPr>
          <a:xfrm>
            <a:off x="2" y="0"/>
            <a:ext cx="16255996" cy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7;p17">
            <a:extLst>
              <a:ext uri="{FF2B5EF4-FFF2-40B4-BE49-F238E27FC236}">
                <a16:creationId xmlns:a16="http://schemas.microsoft.com/office/drawing/2014/main" id="{662DC3C5-12CB-1B7D-A0D6-88DA0A6525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575C20-C035-6B61-875E-DFDF9C3950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45052" y="1364776"/>
            <a:ext cx="10303962" cy="682388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87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 preserve="1" userDrawn="1">
  <p:cSld name="Before the Next Clas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 userDrawn="1"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Before the Next Class</a:t>
            </a:r>
            <a:endParaRPr sz="28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A8AA2E1-D889-F5D4-9C7E-C1EBB43245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 preserve="1" userDrawn="1">
  <p:cSld name="You Already Know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4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4"/>
          <p:cNvSpPr/>
          <p:nvPr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9;p24">
            <a:extLst>
              <a:ext uri="{FF2B5EF4-FFF2-40B4-BE49-F238E27FC236}">
                <a16:creationId xmlns:a16="http://schemas.microsoft.com/office/drawing/2014/main" id="{45805213-5148-C374-0B6A-FBC7DF66B8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1858" y="2603120"/>
            <a:ext cx="13696998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</a:pPr>
            <a:endParaRPr/>
          </a:p>
        </p:txBody>
      </p:sp>
      <p:sp>
        <p:nvSpPr>
          <p:cNvPr id="5" name="Google Shape;73;p29">
            <a:extLst>
              <a:ext uri="{FF2B5EF4-FFF2-40B4-BE49-F238E27FC236}">
                <a16:creationId xmlns:a16="http://schemas.microsoft.com/office/drawing/2014/main" id="{A329659F-8931-D1BF-F644-B58CEC7A819F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1291857" y="1512833"/>
            <a:ext cx="13696999" cy="90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9249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20">
          <p15:clr>
            <a:srgbClr val="00000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 preserve="1" userDrawn="1">
  <p:cSld name="What Next?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>
              <a:buSzPts val="2800"/>
              <a:buNone/>
            </a:pPr>
            <a:r>
              <a:rPr lang="en-US" sz="2800" b="1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What’s Next?</a:t>
            </a:r>
            <a:endParaRPr sz="2800" b="1" dirty="0">
              <a:solidFill>
                <a:srgbClr val="404040"/>
              </a:solidFill>
              <a:latin typeface="Open Sans"/>
              <a:ea typeface="Open Sans"/>
              <a:cs typeface="Open Sans"/>
              <a:sym typeface="Arial"/>
            </a:endParaRP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7DB387E-1A29-1EE9-8E02-0C57BA6B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084" y="1364776"/>
            <a:ext cx="8439490" cy="6823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457200" indent="0">
              <a:lnSpc>
                <a:spcPct val="114000"/>
              </a:lnSpc>
              <a:spcBef>
                <a:spcPts val="1000"/>
              </a:spcBef>
              <a:buFontTx/>
              <a:buNone/>
              <a:defRPr sz="2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3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whatnext_nextcl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FEACA45-46CE-3149-F1F8-368C0B35F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0649" y="1377162"/>
            <a:ext cx="8439490" cy="6815160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27944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1_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3530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5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4095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g7d92b845a2_0_2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7d92b845a2_0_26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7d92b845a2_0_261"/>
          <p:cNvSpPr txBox="1">
            <a:spLocks noGrp="1"/>
          </p:cNvSpPr>
          <p:nvPr>
            <p:ph type="body" idx="1"/>
          </p:nvPr>
        </p:nvSpPr>
        <p:spPr>
          <a:xfrm>
            <a:off x="1107653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g7d92b845a2_0_261"/>
          <p:cNvSpPr txBox="1">
            <a:spLocks noGrp="1"/>
          </p:cNvSpPr>
          <p:nvPr>
            <p:ph type="body" idx="2"/>
          </p:nvPr>
        </p:nvSpPr>
        <p:spPr>
          <a:xfrm>
            <a:off x="1107653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g7d92b845a2_0_261"/>
          <p:cNvSpPr txBox="1">
            <a:spLocks noGrp="1"/>
          </p:cNvSpPr>
          <p:nvPr>
            <p:ph type="body" idx="3"/>
          </p:nvPr>
        </p:nvSpPr>
        <p:spPr>
          <a:xfrm>
            <a:off x="1107653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g7d92b845a2_0_261"/>
          <p:cNvSpPr txBox="1">
            <a:spLocks noGrp="1"/>
          </p:cNvSpPr>
          <p:nvPr>
            <p:ph type="body" idx="4"/>
          </p:nvPr>
        </p:nvSpPr>
        <p:spPr>
          <a:xfrm>
            <a:off x="1107653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g7d92b845a2_0_261"/>
          <p:cNvSpPr txBox="1">
            <a:spLocks noGrp="1"/>
          </p:cNvSpPr>
          <p:nvPr>
            <p:ph type="body" idx="5"/>
          </p:nvPr>
        </p:nvSpPr>
        <p:spPr>
          <a:xfrm>
            <a:off x="1107653" y="64013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3613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>
  <p:cSld name="1_A day in the lif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9" descr="A close up of text on a whit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572"/>
          <a:stretch/>
        </p:blipFill>
        <p:spPr>
          <a:xfrm>
            <a:off x="580570" y="0"/>
            <a:ext cx="1567542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1453243" y="1808291"/>
            <a:ext cx="940525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Business Scenario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0033" y="771540"/>
            <a:ext cx="4522033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113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7d92b845a2_0_2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7d92b845a2_0_26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7d92b845a2_0_26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7d92b845a2_0_265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717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ussion-Content">
  <p:cSld name="1_Discussion-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0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/>
          <p:nvPr/>
        </p:nvSpPr>
        <p:spPr>
          <a:xfrm>
            <a:off x="16440756" y="259179"/>
            <a:ext cx="640080" cy="640080"/>
          </a:xfrm>
          <a:prstGeom prst="ellipse">
            <a:avLst/>
          </a:prstGeom>
          <a:solidFill>
            <a:srgbClr val="0566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0"/>
          <p:cNvSpPr/>
          <p:nvPr/>
        </p:nvSpPr>
        <p:spPr>
          <a:xfrm>
            <a:off x="16440756" y="1121705"/>
            <a:ext cx="640080" cy="640080"/>
          </a:xfrm>
          <a:prstGeom prst="ellipse">
            <a:avLst/>
          </a:prstGeom>
          <a:solidFill>
            <a:srgbClr val="427A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0"/>
          <p:cNvSpPr/>
          <p:nvPr/>
        </p:nvSpPr>
        <p:spPr>
          <a:xfrm>
            <a:off x="16440756" y="1984231"/>
            <a:ext cx="640080" cy="640080"/>
          </a:xfrm>
          <a:prstGeom prst="ellipse">
            <a:avLst/>
          </a:prstGeom>
          <a:solidFill>
            <a:srgbClr val="EB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0"/>
          <p:cNvSpPr/>
          <p:nvPr/>
        </p:nvSpPr>
        <p:spPr>
          <a:xfrm>
            <a:off x="16440756" y="2846757"/>
            <a:ext cx="640080" cy="640080"/>
          </a:xfrm>
          <a:prstGeom prst="ellipse">
            <a:avLst/>
          </a:prstGeom>
          <a:solidFill>
            <a:srgbClr val="3A40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0"/>
          <p:cNvSpPr/>
          <p:nvPr/>
        </p:nvSpPr>
        <p:spPr>
          <a:xfrm>
            <a:off x="16440756" y="3709283"/>
            <a:ext cx="640080" cy="640080"/>
          </a:xfrm>
          <a:prstGeom prst="ellipse">
            <a:avLst/>
          </a:prstGeom>
          <a:solidFill>
            <a:srgbClr val="F9DE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0"/>
          <p:cNvSpPr/>
          <p:nvPr/>
        </p:nvSpPr>
        <p:spPr>
          <a:xfrm>
            <a:off x="16440756" y="4571809"/>
            <a:ext cx="640080" cy="640080"/>
          </a:xfrm>
          <a:prstGeom prst="ellipse">
            <a:avLst/>
          </a:prstGeom>
          <a:solidFill>
            <a:srgbClr val="E9AF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0"/>
          <p:cNvSpPr/>
          <p:nvPr/>
        </p:nvSpPr>
        <p:spPr>
          <a:xfrm>
            <a:off x="16440756" y="5434335"/>
            <a:ext cx="640080" cy="640080"/>
          </a:xfrm>
          <a:prstGeom prst="ellipse">
            <a:avLst/>
          </a:prstGeom>
          <a:solidFill>
            <a:srgbClr val="EF64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0"/>
          <p:cNvSpPr/>
          <p:nvPr/>
        </p:nvSpPr>
        <p:spPr>
          <a:xfrm>
            <a:off x="16440756" y="6296861"/>
            <a:ext cx="640080" cy="640080"/>
          </a:xfrm>
          <a:prstGeom prst="ellipse">
            <a:avLst/>
          </a:prstGeom>
          <a:solidFill>
            <a:srgbClr val="E4B3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0"/>
          <p:cNvSpPr/>
          <p:nvPr/>
        </p:nvSpPr>
        <p:spPr>
          <a:xfrm>
            <a:off x="16440756" y="7159387"/>
            <a:ext cx="640080" cy="640080"/>
          </a:xfrm>
          <a:prstGeom prst="ellipse">
            <a:avLst/>
          </a:prstGeom>
          <a:solidFill>
            <a:srgbClr val="0075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0"/>
          <p:cNvSpPr/>
          <p:nvPr/>
        </p:nvSpPr>
        <p:spPr>
          <a:xfrm>
            <a:off x="16440756" y="8021912"/>
            <a:ext cx="640080" cy="640080"/>
          </a:xfrm>
          <a:prstGeom prst="ellipse">
            <a:avLst/>
          </a:prstGeom>
          <a:solidFill>
            <a:srgbClr val="0FCF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0"/>
          <p:cNvSpPr txBox="1">
            <a:spLocks noGrp="1"/>
          </p:cNvSpPr>
          <p:nvPr>
            <p:ph type="body" idx="1"/>
          </p:nvPr>
        </p:nvSpPr>
        <p:spPr>
          <a:xfrm>
            <a:off x="5331654" y="1808291"/>
            <a:ext cx="10410093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50" y="2249238"/>
            <a:ext cx="4290990" cy="44133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9112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89"/>
          <p:cNvGrpSpPr/>
          <p:nvPr/>
        </p:nvGrpSpPr>
        <p:grpSpPr>
          <a:xfrm>
            <a:off x="0" y="0"/>
            <a:ext cx="16256002" cy="9144001"/>
            <a:chOff x="0" y="0"/>
            <a:chExt cx="16256002" cy="9144001"/>
          </a:xfrm>
        </p:grpSpPr>
        <p:pic>
          <p:nvPicPr>
            <p:cNvPr id="38" name="Google Shape;38;p8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2" cy="9144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89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6256002" cy="9144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8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61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9"/>
          <p:cNvSpPr txBox="1">
            <a:spLocks noGrp="1"/>
          </p:cNvSpPr>
          <p:nvPr>
            <p:ph type="body" idx="1"/>
          </p:nvPr>
        </p:nvSpPr>
        <p:spPr>
          <a:xfrm>
            <a:off x="0" y="864000"/>
            <a:ext cx="16256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89"/>
          <p:cNvSpPr txBox="1">
            <a:spLocks noGrp="1"/>
          </p:cNvSpPr>
          <p:nvPr>
            <p:ph type="body" idx="2"/>
          </p:nvPr>
        </p:nvSpPr>
        <p:spPr>
          <a:xfrm>
            <a:off x="558307" y="1952600"/>
            <a:ext cx="144789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4045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133"/>
              <a:buChar char="•"/>
              <a:defRPr sz="2133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4875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70f32959e3_0_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g70f32959e3_0_1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70f32959e3_0_1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70f32959e3_0_15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70f32959e3_0_150"/>
          <p:cNvSpPr/>
          <p:nvPr/>
        </p:nvSpPr>
        <p:spPr>
          <a:xfrm>
            <a:off x="16375347" y="785880"/>
            <a:ext cx="617018" cy="617018"/>
          </a:xfrm>
          <a:prstGeom prst="ellipse">
            <a:avLst/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70f32959e3_0_150"/>
          <p:cNvSpPr/>
          <p:nvPr/>
        </p:nvSpPr>
        <p:spPr>
          <a:xfrm>
            <a:off x="16375347" y="2367024"/>
            <a:ext cx="617018" cy="617018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70f32959e3_0_150"/>
          <p:cNvSpPr/>
          <p:nvPr/>
        </p:nvSpPr>
        <p:spPr>
          <a:xfrm>
            <a:off x="16375347" y="1576452"/>
            <a:ext cx="617018" cy="617018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70f32959e3_0_150"/>
          <p:cNvSpPr/>
          <p:nvPr/>
        </p:nvSpPr>
        <p:spPr>
          <a:xfrm>
            <a:off x="16375347" y="5529312"/>
            <a:ext cx="617018" cy="617018"/>
          </a:xfrm>
          <a:prstGeom prst="ellipse">
            <a:avLst/>
          </a:prstGeom>
          <a:solidFill>
            <a:srgbClr val="EFC8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70f32959e3_0_150"/>
          <p:cNvSpPr/>
          <p:nvPr/>
        </p:nvSpPr>
        <p:spPr>
          <a:xfrm>
            <a:off x="16375347" y="4738740"/>
            <a:ext cx="617018" cy="617018"/>
          </a:xfrm>
          <a:prstGeom prst="ellipse">
            <a:avLst/>
          </a:prstGeom>
          <a:solidFill>
            <a:srgbClr val="C7D3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70f32959e3_0_150"/>
          <p:cNvSpPr/>
          <p:nvPr/>
        </p:nvSpPr>
        <p:spPr>
          <a:xfrm>
            <a:off x="16375347" y="6319884"/>
            <a:ext cx="617100" cy="617100"/>
          </a:xfrm>
          <a:prstGeom prst="ellipse">
            <a:avLst/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70f32959e3_0_150"/>
          <p:cNvSpPr/>
          <p:nvPr/>
        </p:nvSpPr>
        <p:spPr>
          <a:xfrm>
            <a:off x="16375347" y="3157596"/>
            <a:ext cx="617018" cy="617018"/>
          </a:xfrm>
          <a:prstGeom prst="ellipse">
            <a:avLst/>
          </a:prstGeom>
          <a:solidFill>
            <a:srgbClr val="162E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70f32959e3_0_150"/>
          <p:cNvSpPr/>
          <p:nvPr/>
        </p:nvSpPr>
        <p:spPr>
          <a:xfrm>
            <a:off x="16375347" y="3948168"/>
            <a:ext cx="617018" cy="617018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70f32959e3_0_150"/>
          <p:cNvSpPr/>
          <p:nvPr/>
        </p:nvSpPr>
        <p:spPr>
          <a:xfrm>
            <a:off x="16375347" y="7110456"/>
            <a:ext cx="617018" cy="617018"/>
          </a:xfrm>
          <a:prstGeom prst="ellipse">
            <a:avLst/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70f32959e3_0_150"/>
          <p:cNvSpPr/>
          <p:nvPr/>
        </p:nvSpPr>
        <p:spPr>
          <a:xfrm>
            <a:off x="16375347" y="7901030"/>
            <a:ext cx="617018" cy="617018"/>
          </a:xfrm>
          <a:prstGeom prst="ellipse">
            <a:avLst/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51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You_already_kn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6;p24">
            <a:extLst>
              <a:ext uri="{FF2B5EF4-FFF2-40B4-BE49-F238E27FC236}">
                <a16:creationId xmlns:a16="http://schemas.microsoft.com/office/drawing/2014/main" id="{6F1C32AD-6E65-45D9-86A4-DCDE0D32768F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;p24">
            <a:extLst>
              <a:ext uri="{FF2B5EF4-FFF2-40B4-BE49-F238E27FC236}">
                <a16:creationId xmlns:a16="http://schemas.microsoft.com/office/drawing/2014/main" id="{26A301A2-0292-1A51-1C40-16AB99F30AB7}"/>
              </a:ext>
            </a:extLst>
          </p:cNvPr>
          <p:cNvSpPr/>
          <p:nvPr userDrawn="1"/>
        </p:nvSpPr>
        <p:spPr>
          <a:xfrm>
            <a:off x="5718038" y="322216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0BBD519-6780-E29A-51F9-BC84AACEC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0783" y="1512887"/>
            <a:ext cx="13732042" cy="6618287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312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1_Assisted Practic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7d92b845a2_0_2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7d92b845a2_0_279"/>
          <p:cNvSpPr txBox="1">
            <a:spLocks noGrp="1"/>
          </p:cNvSpPr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g7d92b845a2_0_279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0899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1_Key Takeaway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29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9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9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2275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">
  <p:cSld name="Quiz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7d92b845a2_0_2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7d92b845a2_0_2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7d92b845a2_0_224"/>
          <p:cNvSpPr/>
          <p:nvPr/>
        </p:nvSpPr>
        <p:spPr>
          <a:xfrm>
            <a:off x="8128000" y="4310390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61720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1">
  <p:cSld name="KC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7d92b845a2_0_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7d92b845a2_0_2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7d92b845a2_0_228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g7d92b845a2_0_228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7d92b845a2_0_228"/>
          <p:cNvSpPr txBox="1"/>
          <p:nvPr/>
        </p:nvSpPr>
        <p:spPr>
          <a:xfrm>
            <a:off x="1664102" y="3687042"/>
            <a:ext cx="6656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7d92b845a2_0_228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7d92b845a2_0_228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7d92b845a2_0_228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7d92b845a2_0_228"/>
          <p:cNvSpPr txBox="1">
            <a:spLocks noGrp="1"/>
          </p:cNvSpPr>
          <p:nvPr>
            <p:ph type="body" idx="3"/>
          </p:nvPr>
        </p:nvSpPr>
        <p:spPr>
          <a:xfrm>
            <a:off x="2329744" y="36423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7d92b845a2_0_228"/>
          <p:cNvSpPr txBox="1">
            <a:spLocks noGrp="1"/>
          </p:cNvSpPr>
          <p:nvPr>
            <p:ph type="body" idx="4"/>
          </p:nvPr>
        </p:nvSpPr>
        <p:spPr>
          <a:xfrm>
            <a:off x="2329744" y="44629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7d92b845a2_0_228"/>
          <p:cNvSpPr txBox="1">
            <a:spLocks noGrp="1"/>
          </p:cNvSpPr>
          <p:nvPr>
            <p:ph type="body" idx="5"/>
          </p:nvPr>
        </p:nvSpPr>
        <p:spPr>
          <a:xfrm>
            <a:off x="2329744" y="528353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7d92b845a2_0_228"/>
          <p:cNvSpPr txBox="1">
            <a:spLocks noGrp="1"/>
          </p:cNvSpPr>
          <p:nvPr>
            <p:ph type="body" idx="6"/>
          </p:nvPr>
        </p:nvSpPr>
        <p:spPr>
          <a:xfrm>
            <a:off x="495095" y="1588560"/>
            <a:ext cx="1693250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7d92b845a2_0_228"/>
          <p:cNvSpPr txBox="1"/>
          <p:nvPr/>
        </p:nvSpPr>
        <p:spPr>
          <a:xfrm>
            <a:off x="1212696" y="614434"/>
            <a:ext cx="16989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6799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_1A">
  <p:cSld name="KC_1A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7d92b845a2_0_2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7d92b845a2_0_2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5873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7d92b845a2_0_232"/>
          <p:cNvSpPr txBox="1"/>
          <p:nvPr/>
        </p:nvSpPr>
        <p:spPr>
          <a:xfrm>
            <a:off x="670034" y="744454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" name="Google Shape;93;g7d92b845a2_0_232"/>
          <p:cNvCxnSpPr/>
          <p:nvPr/>
        </p:nvCxnSpPr>
        <p:spPr>
          <a:xfrm>
            <a:off x="670034" y="7872656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g7d92b845a2_0_232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7d92b845a2_0_232"/>
          <p:cNvSpPr txBox="1">
            <a:spLocks noGrp="1"/>
          </p:cNvSpPr>
          <p:nvPr>
            <p:ph type="body" idx="2"/>
          </p:nvPr>
        </p:nvSpPr>
        <p:spPr>
          <a:xfrm>
            <a:off x="519763" y="805105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g7d92b845a2_0_232"/>
          <p:cNvSpPr txBox="1">
            <a:spLocks noGrp="1"/>
          </p:cNvSpPr>
          <p:nvPr>
            <p:ph type="body" idx="3"/>
          </p:nvPr>
        </p:nvSpPr>
        <p:spPr>
          <a:xfrm>
            <a:off x="3662870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7d92b845a2_0_232"/>
          <p:cNvSpPr txBox="1">
            <a:spLocks noGrp="1"/>
          </p:cNvSpPr>
          <p:nvPr>
            <p:ph type="body" idx="4"/>
          </p:nvPr>
        </p:nvSpPr>
        <p:spPr>
          <a:xfrm>
            <a:off x="495095" y="1588560"/>
            <a:ext cx="1693250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g7d92b845a2_0_232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7d92b845a2_0_232"/>
          <p:cNvSpPr txBox="1"/>
          <p:nvPr/>
        </p:nvSpPr>
        <p:spPr>
          <a:xfrm>
            <a:off x="1664101" y="3687042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7d92b845a2_0_232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7d92b845a2_0_232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7d92b845a2_0_232"/>
          <p:cNvSpPr txBox="1">
            <a:spLocks noGrp="1"/>
          </p:cNvSpPr>
          <p:nvPr>
            <p:ph type="body" idx="5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g7d92b845a2_0_232"/>
          <p:cNvSpPr txBox="1">
            <a:spLocks noGrp="1"/>
          </p:cNvSpPr>
          <p:nvPr>
            <p:ph type="body" idx="6"/>
          </p:nvPr>
        </p:nvSpPr>
        <p:spPr>
          <a:xfrm>
            <a:off x="2329744" y="36423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7d92b845a2_0_232"/>
          <p:cNvSpPr txBox="1">
            <a:spLocks noGrp="1"/>
          </p:cNvSpPr>
          <p:nvPr>
            <p:ph type="body" idx="7"/>
          </p:nvPr>
        </p:nvSpPr>
        <p:spPr>
          <a:xfrm>
            <a:off x="2329744" y="44629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7d92b845a2_0_232"/>
          <p:cNvSpPr txBox="1">
            <a:spLocks noGrp="1"/>
          </p:cNvSpPr>
          <p:nvPr>
            <p:ph type="body" idx="8"/>
          </p:nvPr>
        </p:nvSpPr>
        <p:spPr>
          <a:xfrm>
            <a:off x="2329744" y="528353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7d92b845a2_0_232"/>
          <p:cNvSpPr txBox="1"/>
          <p:nvPr/>
        </p:nvSpPr>
        <p:spPr>
          <a:xfrm>
            <a:off x="1212696" y="614434"/>
            <a:ext cx="16989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6655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C_1A">
  <p:cSld name="1_KC_1A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7d92b845a2_0_2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7d92b845a2_0_2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8288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7d92b845a2_0_246"/>
          <p:cNvSpPr txBox="1"/>
          <p:nvPr/>
        </p:nvSpPr>
        <p:spPr>
          <a:xfrm>
            <a:off x="670034" y="7444546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g7d92b845a2_0_246"/>
          <p:cNvCxnSpPr/>
          <p:nvPr/>
        </p:nvCxnSpPr>
        <p:spPr>
          <a:xfrm>
            <a:off x="670034" y="7872656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g7d92b845a2_0_246"/>
          <p:cNvSpPr txBox="1">
            <a:spLocks noGrp="1"/>
          </p:cNvSpPr>
          <p:nvPr>
            <p:ph type="body" idx="1"/>
          </p:nvPr>
        </p:nvSpPr>
        <p:spPr>
          <a:xfrm>
            <a:off x="718044" y="8244558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g7d92b845a2_0_246"/>
          <p:cNvSpPr txBox="1">
            <a:spLocks noGrp="1"/>
          </p:cNvSpPr>
          <p:nvPr>
            <p:ph type="body" idx="2"/>
          </p:nvPr>
        </p:nvSpPr>
        <p:spPr>
          <a:xfrm>
            <a:off x="3616906" y="738959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g7d92b845a2_0_246"/>
          <p:cNvSpPr txBox="1">
            <a:spLocks noGrp="1"/>
          </p:cNvSpPr>
          <p:nvPr>
            <p:ph type="body" idx="3"/>
          </p:nvPr>
        </p:nvSpPr>
        <p:spPr>
          <a:xfrm>
            <a:off x="1285133" y="1375754"/>
            <a:ext cx="1693250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7d92b845a2_0_246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g7d92b845a2_0_246"/>
          <p:cNvSpPr txBox="1"/>
          <p:nvPr/>
        </p:nvSpPr>
        <p:spPr>
          <a:xfrm>
            <a:off x="1664101" y="3687042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g7d92b845a2_0_246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g7d92b845a2_0_246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Open Sans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8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g7d92b845a2_0_246"/>
          <p:cNvSpPr txBox="1">
            <a:spLocks noGrp="1"/>
          </p:cNvSpPr>
          <p:nvPr>
            <p:ph type="body" idx="4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g7d92b845a2_0_246"/>
          <p:cNvSpPr txBox="1">
            <a:spLocks noGrp="1"/>
          </p:cNvSpPr>
          <p:nvPr>
            <p:ph type="body" idx="5"/>
          </p:nvPr>
        </p:nvSpPr>
        <p:spPr>
          <a:xfrm>
            <a:off x="2329744" y="364232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d92b845a2_0_246"/>
          <p:cNvSpPr txBox="1">
            <a:spLocks noGrp="1"/>
          </p:cNvSpPr>
          <p:nvPr>
            <p:ph type="body" idx="6"/>
          </p:nvPr>
        </p:nvSpPr>
        <p:spPr>
          <a:xfrm>
            <a:off x="2329744" y="446292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7d92b845a2_0_246"/>
          <p:cNvSpPr txBox="1">
            <a:spLocks noGrp="1"/>
          </p:cNvSpPr>
          <p:nvPr>
            <p:ph type="body" idx="7"/>
          </p:nvPr>
        </p:nvSpPr>
        <p:spPr>
          <a:xfrm>
            <a:off x="2329744" y="5283531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7d92b845a2_0_246"/>
          <p:cNvSpPr txBox="1"/>
          <p:nvPr/>
        </p:nvSpPr>
        <p:spPr>
          <a:xfrm>
            <a:off x="1279479" y="596282"/>
            <a:ext cx="169890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Open Sans ExtraBold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56096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7d92b845a2_0_2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7d92b845a2_0_2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7d92b845a2_0_241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8" name="Google Shape;128;g7d92b845a2_0_2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56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 preserve="1" userDrawn="1">
  <p:cSld name="Recap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5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5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6" name="Google Shape;36;p25"/>
          <p:cNvSpPr/>
          <p:nvPr/>
        </p:nvSpPr>
        <p:spPr>
          <a:xfrm>
            <a:off x="352712" y="438867"/>
            <a:ext cx="240496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73;p29">
            <a:extLst>
              <a:ext uri="{FF2B5EF4-FFF2-40B4-BE49-F238E27FC236}">
                <a16:creationId xmlns:a16="http://schemas.microsoft.com/office/drawing/2014/main" id="{BA8E9C16-575E-F214-D660-349F8CD5880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13" name="Google Shape;29;p24">
            <a:extLst>
              <a:ext uri="{FF2B5EF4-FFF2-40B4-BE49-F238E27FC236}">
                <a16:creationId xmlns:a16="http://schemas.microsoft.com/office/drawing/2014/main" id="{A8352C58-E1B7-7AF5-20DA-4A18ECBF310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3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day in the life" preserve="1" userDrawn="1">
  <p:cSld name="A day in the lif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3379F-6615-3946-F3DC-84DD58EC0F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6" name="Google Shape;73;p29">
            <a:extLst>
              <a:ext uri="{FF2B5EF4-FFF2-40B4-BE49-F238E27FC236}">
                <a16:creationId xmlns:a16="http://schemas.microsoft.com/office/drawing/2014/main" id="{47D8B3EC-6FC1-1D8C-89C7-6C535510F2D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622017"/>
            <a:ext cx="10807533" cy="9037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7" name="Google Shape;29;p24">
            <a:extLst>
              <a:ext uri="{FF2B5EF4-FFF2-40B4-BE49-F238E27FC236}">
                <a16:creationId xmlns:a16="http://schemas.microsoft.com/office/drawing/2014/main" id="{1D6B2300-6D1F-B115-8FF6-63B469079D0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812800" y="2712304"/>
            <a:ext cx="10839622" cy="5527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0" rIns="91425" bIns="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>
                <a:solidFill>
                  <a:srgbClr val="3F3F3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228600" lvl="0" indent="-228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/>
          </a:p>
        </p:txBody>
      </p:sp>
      <p:sp>
        <p:nvSpPr>
          <p:cNvPr id="2" name="Google Shape;62;p29">
            <a:extLst>
              <a:ext uri="{FF2B5EF4-FFF2-40B4-BE49-F238E27FC236}">
                <a16:creationId xmlns:a16="http://schemas.microsoft.com/office/drawing/2014/main" id="{A8ED1C70-09C3-3416-0187-C1611F801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 panose="020B0604020202020204" pitchFamily="34" charset="0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810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_for_Aday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3;p29">
            <a:extLst>
              <a:ext uri="{FF2B5EF4-FFF2-40B4-BE49-F238E27FC236}">
                <a16:creationId xmlns:a16="http://schemas.microsoft.com/office/drawing/2014/main" id="{B3939B18-51C6-B760-9847-DBF969067996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44889" y="1512833"/>
            <a:ext cx="10807533" cy="903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dirty="0"/>
            </a:lvl1pPr>
          </a:lstStyle>
          <a:p>
            <a:pPr marL="228600" lvl="0" indent="-228600"/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4B5EF1-B91C-9C3A-2571-75C7A1B0B8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4550" y="2603500"/>
            <a:ext cx="10807700" cy="5538468"/>
          </a:xfrm>
        </p:spPr>
        <p:txBody>
          <a:bodyPr/>
          <a:lstStyle>
            <a:lvl1pPr marL="0" indent="0">
              <a:buNone/>
              <a:defRPr/>
            </a:lvl1pPr>
            <a:lvl3pPr marL="1143000" indent="-228600">
              <a:buFont typeface="Courier New" panose="02070309020205020404" pitchFamily="49" charset="0"/>
              <a:buChar char="o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180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 preserve="1" userDrawn="1">
  <p:cSld name="Learning Objective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7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6255999" cy="9143999"/>
          </a:xfrm>
          <a:prstGeom prst="rect">
            <a:avLst/>
          </a:prstGeom>
        </p:spPr>
      </p:pic>
      <p:sp>
        <p:nvSpPr>
          <p:cNvPr id="47" name="Google Shape;47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47395" y="274390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8944" y="193364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dirty="0"/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78567AD7-7BF8-45E8-DB3F-F2D6FE361A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967652" y="837660"/>
            <a:ext cx="439150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384E7AB-95CF-3870-72EE-80D1C6CB17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2875" y="2758746"/>
            <a:ext cx="9036000" cy="10116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GB" dirty="0"/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GB"/>
              <a:t>Click to add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792C23-1841-F349-D944-8E77CAED48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2356" y="3558751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46234C-6D4D-7050-90E1-5A68C8523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31837" y="4383470"/>
            <a:ext cx="9036000" cy="1011600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AB914-01CE-78D6-02EB-58EA39C5A1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873" y="5195833"/>
            <a:ext cx="9034445" cy="1010072"/>
          </a:xfrm>
        </p:spPr>
        <p:txBody>
          <a:bodyPr anchor="t"/>
          <a:lstStyle>
            <a:lvl1pPr mar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</a:lstStyle>
          <a:p>
            <a:pPr lvl="0"/>
            <a:r>
              <a:rPr lang="en-GB"/>
              <a:t>Click to add text</a:t>
            </a:r>
          </a:p>
        </p:txBody>
      </p:sp>
      <p:grpSp>
        <p:nvGrpSpPr>
          <p:cNvPr id="13" name="Group 12" hidden="1">
            <a:extLst>
              <a:ext uri="{FF2B5EF4-FFF2-40B4-BE49-F238E27FC236}">
                <a16:creationId xmlns:a16="http://schemas.microsoft.com/office/drawing/2014/main" id="{16B8C86D-690C-8679-0C89-F4D009576CAF}"/>
              </a:ext>
            </a:extLst>
          </p:cNvPr>
          <p:cNvGrpSpPr>
            <a:grpSpLocks/>
          </p:cNvGrpSpPr>
          <p:nvPr userDrawn="1"/>
        </p:nvGrpSpPr>
        <p:grpSpPr>
          <a:xfrm>
            <a:off x="1239953" y="642551"/>
            <a:ext cx="4011669" cy="4670397"/>
            <a:chOff x="1239953" y="642551"/>
            <a:chExt cx="4011669" cy="46703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DB747F5-5266-DDBF-8B8B-6AF78984F4A6}"/>
                </a:ext>
              </a:extLst>
            </p:cNvPr>
            <p:cNvSpPr>
              <a:spLocks/>
            </p:cNvSpPr>
            <p:nvPr userDrawn="1"/>
          </p:nvSpPr>
          <p:spPr>
            <a:xfrm>
              <a:off x="2967652" y="642551"/>
              <a:ext cx="2283970" cy="1495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FF687B-5B53-6973-9596-70BBBD72EE56}"/>
                </a:ext>
              </a:extLst>
            </p:cNvPr>
            <p:cNvSpPr>
              <a:spLocks/>
            </p:cNvSpPr>
            <p:nvPr userDrawn="1"/>
          </p:nvSpPr>
          <p:spPr>
            <a:xfrm>
              <a:off x="1239953" y="2290530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452DB3C-19AB-7AF5-B459-CAF2AF2C0973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094469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3C8E8-C94E-EE19-7794-FFC583E56915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3903123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958B4A-72D3-24FF-4B57-C742B90B61FC}"/>
                </a:ext>
              </a:extLst>
            </p:cNvPr>
            <p:cNvSpPr>
              <a:spLocks/>
            </p:cNvSpPr>
            <p:nvPr userDrawn="1"/>
          </p:nvSpPr>
          <p:spPr>
            <a:xfrm>
              <a:off x="1332872" y="4718948"/>
              <a:ext cx="594000" cy="59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526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 preserve="1" userDrawn="1">
  <p:cSld name="Topic Nam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8"/>
          <p:cNvPicPr preferRelativeResize="0"/>
          <p:nvPr/>
        </p:nvPicPr>
        <p:blipFill>
          <a:blip r:embed="rId2"/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;p28">
            <a:extLst>
              <a:ext uri="{FF2B5EF4-FFF2-40B4-BE49-F238E27FC236}">
                <a16:creationId xmlns:a16="http://schemas.microsoft.com/office/drawing/2014/main" id="{B82D352B-96E6-AAAA-F1D6-C3BB62225E8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39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8547DCB-0B93-88B9-E345-AFD101D6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</a:pP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40D4C3-76A5-7AB4-F1FA-F4CE290D1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14000"/>
              </a:lnSpc>
              <a:buNone/>
            </a:pPr>
            <a:r>
              <a:rPr lang="en-GB"/>
              <a:t>Click to edit Master text styles</a:t>
            </a:r>
          </a:p>
          <a:p>
            <a:pPr lvl="1">
              <a:lnSpc>
                <a:spcPct val="114000"/>
              </a:lnSpc>
              <a:spcBef>
                <a:spcPts val="1000"/>
              </a:spcBef>
            </a:pPr>
            <a:r>
              <a:rPr lang="en-GB"/>
              <a:t>Second level</a:t>
            </a:r>
          </a:p>
          <a:p>
            <a:pPr lvl="2">
              <a:lnSpc>
                <a:spcPct val="114000"/>
              </a:lnSpc>
              <a:spcBef>
                <a:spcPts val="1000"/>
              </a:spcBef>
              <a:buSzPct val="100000"/>
              <a:buFont typeface="Courier New" panose="02070309020205020404" pitchFamily="49" charset="0"/>
              <a:buChar char="o"/>
            </a:pPr>
            <a:r>
              <a:rPr lang="en-GB"/>
              <a:t>Third level</a:t>
            </a:r>
          </a:p>
        </p:txBody>
      </p:sp>
      <p:pic>
        <p:nvPicPr>
          <p:cNvPr id="3" name="Picture 2" descr="A picture containing black, darkness&#10;&#10;Description automatically generated" hidden="1">
            <a:extLst>
              <a:ext uri="{FF2B5EF4-FFF2-40B4-BE49-F238E27FC236}">
                <a16:creationId xmlns:a16="http://schemas.microsoft.com/office/drawing/2014/main" id="{D0996812-ACEF-2708-D65E-97AE86E32B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 descr="A picture containing screenshot, black" hidden="1">
            <a:extLst>
              <a:ext uri="{FF2B5EF4-FFF2-40B4-BE49-F238E27FC236}">
                <a16:creationId xmlns:a16="http://schemas.microsoft.com/office/drawing/2014/main" id="{712B286F-481C-B9B0-34AE-7EEBE053DE33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6" r:id="rId13"/>
    <p:sldLayoutId id="2147483707" r:id="rId14"/>
    <p:sldLayoutId id="2147483708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</p:sldLayoutIdLst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lang="en-US" sz="2200" kern="1200" dirty="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lang="en-GB" sz="2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5ACBF0"/>
          </p15:clr>
        </p15:guide>
        <p15:guide id="2" pos="5120" userDrawn="1">
          <p15:clr>
            <a:srgbClr val="000000"/>
          </p15:clr>
        </p15:guide>
        <p15:guide id="3" orient="horz" pos="2880" userDrawn="1">
          <p15:clr>
            <a:srgbClr val="000000"/>
          </p15:clr>
        </p15:guide>
        <p15:guide id="4" orient="horz" pos="5184" userDrawn="1">
          <p15:clr>
            <a:srgbClr val="5ACBF0"/>
          </p15:clr>
        </p15:guide>
        <p15:guide id="5" pos="1016" userDrawn="1">
          <p15:clr>
            <a:srgbClr val="5ACBF0"/>
          </p15:clr>
        </p15:guide>
        <p15:guide id="6" pos="512" userDrawn="1">
          <p15:clr>
            <a:srgbClr val="F26B43"/>
          </p15:clr>
        </p15:guide>
        <p15:guide id="7" pos="9224" userDrawn="1">
          <p15:clr>
            <a:srgbClr val="5ACBF0"/>
          </p15:clr>
        </p15:guide>
        <p15:guide id="8" pos="9728" userDrawn="1">
          <p15:clr>
            <a:srgbClr val="F26B43"/>
          </p15:clr>
        </p15:guide>
        <p15:guide id="9" orient="horz" pos="288" userDrawn="1">
          <p15:clr>
            <a:srgbClr val="F26B43"/>
          </p15:clr>
        </p15:guide>
        <p15:guide id="10" orient="horz" pos="5472" userDrawn="1">
          <p15:clr>
            <a:srgbClr val="F26B43"/>
          </p15:clr>
        </p15:guide>
        <p15:guide id="11" pos="8576" userDrawn="1">
          <p15:clr>
            <a:srgbClr val="5ACBF0"/>
          </p15:clr>
        </p15:guide>
        <p15:guide id="12" pos="8192" userDrawn="1">
          <p15:clr>
            <a:srgbClr val="5ACBF0"/>
          </p15:clr>
        </p15:guide>
        <p15:guide id="13" pos="1664" userDrawn="1">
          <p15:clr>
            <a:srgbClr val="5ACBF0"/>
          </p15:clr>
        </p15:guide>
        <p15:guide id="14" pos="20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C8FC88-B4F6-DA9A-9E62-C334D047D71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</p:spPr>
        <p:txBody>
          <a:bodyPr/>
          <a:lstStyle/>
          <a:p>
            <a:r>
              <a:rPr lang="en-IN" dirty="0"/>
              <a:t>Programming Refresher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Function Arguments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 txBox="1"/>
          <p:nvPr/>
        </p:nvSpPr>
        <p:spPr>
          <a:xfrm>
            <a:off x="-10100" y="193090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 Arguments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1939884" y="1342181"/>
            <a:ext cx="12770604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arguments are values passed to a function as inputs for performing operations. 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features of the arguments are as follows:</a:t>
            </a:r>
          </a:p>
        </p:txBody>
      </p:sp>
      <p:grpSp>
        <p:nvGrpSpPr>
          <p:cNvPr id="350" name="Google Shape;350;p11"/>
          <p:cNvGrpSpPr/>
          <p:nvPr/>
        </p:nvGrpSpPr>
        <p:grpSpPr>
          <a:xfrm flipH="1">
            <a:off x="5995324" y="4253808"/>
            <a:ext cx="1225937" cy="172542"/>
            <a:chOff x="10515600" y="3352800"/>
            <a:chExt cx="1103259" cy="177800"/>
          </a:xfrm>
        </p:grpSpPr>
        <p:cxnSp>
          <p:nvCxnSpPr>
            <p:cNvPr id="351" name="Google Shape;351;p11"/>
            <p:cNvCxnSpPr/>
            <p:nvPr/>
          </p:nvCxnSpPr>
          <p:spPr>
            <a:xfrm>
              <a:off x="10515600" y="3441700"/>
              <a:ext cx="1006093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2" name="Google Shape;352;p11"/>
            <p:cNvSpPr/>
            <p:nvPr/>
          </p:nvSpPr>
          <p:spPr>
            <a:xfrm>
              <a:off x="11441059" y="3352800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3" name="Google Shape;353;p11"/>
          <p:cNvSpPr/>
          <p:nvPr/>
        </p:nvSpPr>
        <p:spPr>
          <a:xfrm>
            <a:off x="1553029" y="3443623"/>
            <a:ext cx="4275992" cy="179291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can be passed to a function in the form of arguments.</a:t>
            </a:r>
            <a:endParaRPr lang="en-US" dirty="0"/>
          </a:p>
        </p:txBody>
      </p:sp>
      <p:grpSp>
        <p:nvGrpSpPr>
          <p:cNvPr id="354" name="Google Shape;354;p11"/>
          <p:cNvGrpSpPr/>
          <p:nvPr/>
        </p:nvGrpSpPr>
        <p:grpSpPr>
          <a:xfrm>
            <a:off x="9225822" y="4279105"/>
            <a:ext cx="1225936" cy="172542"/>
            <a:chOff x="10515600" y="3352800"/>
            <a:chExt cx="1103259" cy="177800"/>
          </a:xfrm>
        </p:grpSpPr>
        <p:cxnSp>
          <p:nvCxnSpPr>
            <p:cNvPr id="355" name="Google Shape;355;p11"/>
            <p:cNvCxnSpPr/>
            <p:nvPr/>
          </p:nvCxnSpPr>
          <p:spPr>
            <a:xfrm>
              <a:off x="10515600" y="3441700"/>
              <a:ext cx="1006093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6" name="Google Shape;356;p11"/>
            <p:cNvSpPr/>
            <p:nvPr/>
          </p:nvSpPr>
          <p:spPr>
            <a:xfrm>
              <a:off x="11441059" y="3352800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7" name="Google Shape;357;p11"/>
          <p:cNvSpPr/>
          <p:nvPr/>
        </p:nvSpPr>
        <p:spPr>
          <a:xfrm>
            <a:off x="10719291" y="3468920"/>
            <a:ext cx="4275992" cy="179291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 may have zero to multiple arguments separated by commas.</a:t>
            </a:r>
            <a:endParaRPr lang="en-US" dirty="0"/>
          </a:p>
        </p:txBody>
      </p:sp>
      <p:sp>
        <p:nvSpPr>
          <p:cNvPr id="358" name="Google Shape;358;p11"/>
          <p:cNvSpPr/>
          <p:nvPr/>
        </p:nvSpPr>
        <p:spPr>
          <a:xfrm>
            <a:off x="2554625" y="6628631"/>
            <a:ext cx="4903764" cy="179291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arguments are specified and enclosed in parentheses in the function definition immediately after the function name.</a:t>
            </a:r>
            <a:endParaRPr lang="en-US" dirty="0"/>
          </a:p>
        </p:txBody>
      </p:sp>
      <p:sp>
        <p:nvSpPr>
          <p:cNvPr id="359" name="Google Shape;359;p11"/>
          <p:cNvSpPr/>
          <p:nvPr/>
        </p:nvSpPr>
        <p:spPr>
          <a:xfrm>
            <a:off x="9104546" y="6628630"/>
            <a:ext cx="4903765" cy="179291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arguments can be data values, objects, or functions.</a:t>
            </a:r>
            <a:endParaRPr lang="en-US" dirty="0"/>
          </a:p>
        </p:txBody>
      </p:sp>
      <p:sp>
        <p:nvSpPr>
          <p:cNvPr id="360" name="Google Shape;360;p11"/>
          <p:cNvSpPr/>
          <p:nvPr/>
        </p:nvSpPr>
        <p:spPr>
          <a:xfrm>
            <a:off x="7248694" y="4756608"/>
            <a:ext cx="2152984" cy="554920"/>
          </a:xfrm>
          <a:custGeom>
            <a:avLst/>
            <a:gdLst/>
            <a:ahLst/>
            <a:cxnLst/>
            <a:rect l="l" t="t" r="r" b="b"/>
            <a:pathLst>
              <a:path w="2089150" h="552450" extrusionOk="0">
                <a:moveTo>
                  <a:pt x="0" y="0"/>
                </a:moveTo>
                <a:lnTo>
                  <a:pt x="285750" y="552450"/>
                </a:lnTo>
                <a:lnTo>
                  <a:pt x="1835150" y="552450"/>
                </a:lnTo>
                <a:lnTo>
                  <a:pt x="208915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 w="9525" cap="rnd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Plan</a:t>
            </a: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1"/>
          <p:cNvSpPr/>
          <p:nvPr/>
        </p:nvSpPr>
        <p:spPr>
          <a:xfrm>
            <a:off x="7974965" y="6146511"/>
            <a:ext cx="705575" cy="865793"/>
          </a:xfrm>
          <a:custGeom>
            <a:avLst/>
            <a:gdLst/>
            <a:ahLst/>
            <a:cxnLst/>
            <a:rect l="l" t="t" r="r" b="b"/>
            <a:pathLst>
              <a:path w="248" h="313" extrusionOk="0">
                <a:moveTo>
                  <a:pt x="148" y="313"/>
                </a:moveTo>
                <a:cubicBezTo>
                  <a:pt x="100" y="313"/>
                  <a:pt x="100" y="313"/>
                  <a:pt x="100" y="313"/>
                </a:cubicBezTo>
                <a:cubicBezTo>
                  <a:pt x="45" y="313"/>
                  <a:pt x="0" y="268"/>
                  <a:pt x="0" y="213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45"/>
                  <a:pt x="45" y="0"/>
                  <a:pt x="100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203" y="0"/>
                  <a:pt x="248" y="45"/>
                  <a:pt x="248" y="100"/>
                </a:cubicBezTo>
                <a:cubicBezTo>
                  <a:pt x="248" y="213"/>
                  <a:pt x="248" y="213"/>
                  <a:pt x="248" y="213"/>
                </a:cubicBezTo>
                <a:cubicBezTo>
                  <a:pt x="248" y="268"/>
                  <a:pt x="203" y="313"/>
                  <a:pt x="148" y="313"/>
                </a:cubicBezTo>
                <a:close/>
              </a:path>
            </a:pathLst>
          </a:custGeom>
          <a:solidFill>
            <a:srgbClr val="9B9A9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1"/>
          <p:cNvSpPr/>
          <p:nvPr/>
        </p:nvSpPr>
        <p:spPr>
          <a:xfrm>
            <a:off x="7877910" y="6134187"/>
            <a:ext cx="899685" cy="207976"/>
          </a:xfrm>
          <a:custGeom>
            <a:avLst/>
            <a:gdLst/>
            <a:ahLst/>
            <a:cxnLst/>
            <a:rect l="l" t="t" r="r" b="b"/>
            <a:pathLst>
              <a:path w="316" h="75" extrusionOk="0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1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1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"/>
          <p:cNvSpPr/>
          <p:nvPr/>
        </p:nvSpPr>
        <p:spPr>
          <a:xfrm>
            <a:off x="7877910" y="6419190"/>
            <a:ext cx="899685" cy="207976"/>
          </a:xfrm>
          <a:custGeom>
            <a:avLst/>
            <a:gdLst/>
            <a:ahLst/>
            <a:cxnLst/>
            <a:rect l="l" t="t" r="r" b="b"/>
            <a:pathLst>
              <a:path w="316" h="75" extrusionOk="0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1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1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1"/>
          <p:cNvSpPr/>
          <p:nvPr/>
        </p:nvSpPr>
        <p:spPr>
          <a:xfrm>
            <a:off x="7877910" y="6696491"/>
            <a:ext cx="899685" cy="207976"/>
          </a:xfrm>
          <a:custGeom>
            <a:avLst/>
            <a:gdLst/>
            <a:ahLst/>
            <a:cxnLst/>
            <a:rect l="l" t="t" r="r" b="b"/>
            <a:pathLst>
              <a:path w="316" h="75" extrusionOk="0">
                <a:moveTo>
                  <a:pt x="284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15" y="75"/>
                  <a:pt x="0" y="60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5"/>
                  <a:pt x="15" y="0"/>
                  <a:pt x="32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301" y="0"/>
                  <a:pt x="316" y="15"/>
                  <a:pt x="316" y="32"/>
                </a:cubicBezTo>
                <a:cubicBezTo>
                  <a:pt x="316" y="43"/>
                  <a:pt x="316" y="43"/>
                  <a:pt x="316" y="43"/>
                </a:cubicBezTo>
                <a:cubicBezTo>
                  <a:pt x="316" y="60"/>
                  <a:pt x="301" y="75"/>
                  <a:pt x="284" y="75"/>
                </a:cubicBezTo>
                <a:close/>
              </a:path>
            </a:pathLst>
          </a:custGeom>
          <a:solidFill>
            <a:srgbClr val="CDCC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1"/>
          <p:cNvSpPr/>
          <p:nvPr/>
        </p:nvSpPr>
        <p:spPr>
          <a:xfrm>
            <a:off x="8244563" y="7012304"/>
            <a:ext cx="164840" cy="33892"/>
          </a:xfrm>
          <a:custGeom>
            <a:avLst/>
            <a:gdLst/>
            <a:ahLst/>
            <a:cxnLst/>
            <a:rect l="l" t="t" r="r" b="b"/>
            <a:pathLst>
              <a:path w="58" h="12" extrusionOk="0">
                <a:moveTo>
                  <a:pt x="0" y="0"/>
                </a:moveTo>
                <a:cubicBezTo>
                  <a:pt x="4" y="7"/>
                  <a:pt x="15" y="12"/>
                  <a:pt x="29" y="12"/>
                </a:cubicBezTo>
                <a:cubicBezTo>
                  <a:pt x="43" y="12"/>
                  <a:pt x="54" y="7"/>
                  <a:pt x="5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1"/>
          <p:cNvSpPr/>
          <p:nvPr/>
        </p:nvSpPr>
        <p:spPr>
          <a:xfrm>
            <a:off x="7221633" y="3432049"/>
            <a:ext cx="2212240" cy="1027552"/>
          </a:xfrm>
          <a:custGeom>
            <a:avLst/>
            <a:gdLst/>
            <a:ahLst/>
            <a:cxnLst/>
            <a:rect l="l" t="t" r="r" b="b"/>
            <a:pathLst>
              <a:path w="778" h="371" extrusionOk="0">
                <a:moveTo>
                  <a:pt x="778" y="371"/>
                </a:moveTo>
                <a:cubicBezTo>
                  <a:pt x="769" y="164"/>
                  <a:pt x="598" y="0"/>
                  <a:pt x="389" y="0"/>
                </a:cubicBezTo>
                <a:cubicBezTo>
                  <a:pt x="180" y="0"/>
                  <a:pt x="9" y="164"/>
                  <a:pt x="0" y="371"/>
                </a:cubicBezTo>
                <a:lnTo>
                  <a:pt x="778" y="371"/>
                </a:lnTo>
                <a:close/>
              </a:path>
            </a:pathLst>
          </a:cu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1"/>
          <p:cNvSpPr/>
          <p:nvPr/>
        </p:nvSpPr>
        <p:spPr>
          <a:xfrm>
            <a:off x="7780855" y="5622722"/>
            <a:ext cx="1092255" cy="511465"/>
          </a:xfrm>
          <a:custGeom>
            <a:avLst/>
            <a:gdLst/>
            <a:ahLst/>
            <a:cxnLst/>
            <a:rect l="l" t="t" r="r" b="b"/>
            <a:pathLst>
              <a:path w="384" h="185" extrusionOk="0">
                <a:moveTo>
                  <a:pt x="0" y="0"/>
                </a:moveTo>
                <a:cubicBezTo>
                  <a:pt x="40" y="63"/>
                  <a:pt x="77" y="135"/>
                  <a:pt x="81" y="185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211" y="185"/>
                  <a:pt x="211" y="185"/>
                  <a:pt x="211" y="185"/>
                </a:cubicBezTo>
                <a:cubicBezTo>
                  <a:pt x="303" y="185"/>
                  <a:pt x="303" y="185"/>
                  <a:pt x="303" y="185"/>
                </a:cubicBezTo>
                <a:cubicBezTo>
                  <a:pt x="307" y="135"/>
                  <a:pt x="344" y="63"/>
                  <a:pt x="38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8001155" y="2850686"/>
            <a:ext cx="144812" cy="482195"/>
          </a:xfrm>
          <a:custGeom>
            <a:avLst/>
            <a:gdLst/>
            <a:ahLst/>
            <a:cxnLst/>
            <a:rect l="l" t="t" r="r" b="b"/>
            <a:pathLst>
              <a:path w="51" h="174" extrusionOk="0">
                <a:moveTo>
                  <a:pt x="41" y="173"/>
                </a:moveTo>
                <a:cubicBezTo>
                  <a:pt x="41" y="173"/>
                  <a:pt x="41" y="173"/>
                  <a:pt x="41" y="173"/>
                </a:cubicBezTo>
                <a:cubicBezTo>
                  <a:pt x="35" y="174"/>
                  <a:pt x="29" y="170"/>
                  <a:pt x="28" y="16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8"/>
                  <a:pt x="4" y="2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7" y="0"/>
                  <a:pt x="23" y="4"/>
                  <a:pt x="24" y="10"/>
                </a:cubicBezTo>
                <a:cubicBezTo>
                  <a:pt x="50" y="160"/>
                  <a:pt x="50" y="160"/>
                  <a:pt x="50" y="160"/>
                </a:cubicBezTo>
                <a:cubicBezTo>
                  <a:pt x="51" y="166"/>
                  <a:pt x="47" y="172"/>
                  <a:pt x="41" y="173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7451175" y="3022261"/>
            <a:ext cx="289625" cy="437518"/>
          </a:xfrm>
          <a:custGeom>
            <a:avLst/>
            <a:gdLst/>
            <a:ahLst/>
            <a:cxnLst/>
            <a:rect l="l" t="t" r="r" b="b"/>
            <a:pathLst>
              <a:path w="102" h="158" extrusionOk="0">
                <a:moveTo>
                  <a:pt x="95" y="154"/>
                </a:moveTo>
                <a:cubicBezTo>
                  <a:pt x="95" y="154"/>
                  <a:pt x="95" y="154"/>
                  <a:pt x="95" y="154"/>
                </a:cubicBezTo>
                <a:cubicBezTo>
                  <a:pt x="89" y="158"/>
                  <a:pt x="82" y="156"/>
                  <a:pt x="79" y="150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14"/>
                  <a:pt x="2" y="7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13" y="0"/>
                  <a:pt x="20" y="2"/>
                  <a:pt x="23" y="8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102" y="144"/>
                  <a:pt x="100" y="151"/>
                  <a:pt x="95" y="154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"/>
          <p:cNvSpPr/>
          <p:nvPr/>
        </p:nvSpPr>
        <p:spPr>
          <a:xfrm>
            <a:off x="8506457" y="2850686"/>
            <a:ext cx="144812" cy="482195"/>
          </a:xfrm>
          <a:custGeom>
            <a:avLst/>
            <a:gdLst/>
            <a:ahLst/>
            <a:cxnLst/>
            <a:rect l="l" t="t" r="r" b="b"/>
            <a:pathLst>
              <a:path w="51" h="174" extrusionOk="0">
                <a:moveTo>
                  <a:pt x="11" y="173"/>
                </a:moveTo>
                <a:cubicBezTo>
                  <a:pt x="11" y="173"/>
                  <a:pt x="11" y="173"/>
                  <a:pt x="11" y="173"/>
                </a:cubicBezTo>
                <a:cubicBezTo>
                  <a:pt x="5" y="172"/>
                  <a:pt x="0" y="166"/>
                  <a:pt x="2" y="16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4"/>
                  <a:pt x="35" y="0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7" y="2"/>
                  <a:pt x="51" y="8"/>
                  <a:pt x="50" y="14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3" y="170"/>
                  <a:pt x="17" y="174"/>
                  <a:pt x="11" y="173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8913165" y="3022261"/>
            <a:ext cx="288085" cy="437518"/>
          </a:xfrm>
          <a:custGeom>
            <a:avLst/>
            <a:gdLst/>
            <a:ahLst/>
            <a:cxnLst/>
            <a:rect l="l" t="t" r="r" b="b"/>
            <a:pathLst>
              <a:path w="101" h="158" extrusionOk="0">
                <a:moveTo>
                  <a:pt x="7" y="154"/>
                </a:moveTo>
                <a:cubicBezTo>
                  <a:pt x="7" y="154"/>
                  <a:pt x="7" y="154"/>
                  <a:pt x="7" y="154"/>
                </a:cubicBezTo>
                <a:cubicBezTo>
                  <a:pt x="1" y="151"/>
                  <a:pt x="0" y="144"/>
                  <a:pt x="3" y="139"/>
                </a:cubicBezTo>
                <a:cubicBezTo>
                  <a:pt x="78" y="8"/>
                  <a:pt x="78" y="8"/>
                  <a:pt x="78" y="8"/>
                </a:cubicBezTo>
                <a:cubicBezTo>
                  <a:pt x="82" y="2"/>
                  <a:pt x="89" y="0"/>
                  <a:pt x="94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100" y="7"/>
                  <a:pt x="101" y="14"/>
                  <a:pt x="98" y="1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19" y="156"/>
                  <a:pt x="12" y="158"/>
                  <a:pt x="7" y="154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9242844" y="3387374"/>
            <a:ext cx="405167" cy="340464"/>
          </a:xfrm>
          <a:custGeom>
            <a:avLst/>
            <a:gdLst/>
            <a:ahLst/>
            <a:cxnLst/>
            <a:rect l="l" t="t" r="r" b="b"/>
            <a:pathLst>
              <a:path w="142" h="123" extrusionOk="0">
                <a:moveTo>
                  <a:pt x="4" y="118"/>
                </a:moveTo>
                <a:cubicBezTo>
                  <a:pt x="4" y="118"/>
                  <a:pt x="4" y="118"/>
                  <a:pt x="4" y="118"/>
                </a:cubicBezTo>
                <a:cubicBezTo>
                  <a:pt x="0" y="113"/>
                  <a:pt x="1" y="106"/>
                  <a:pt x="6" y="101"/>
                </a:cubicBezTo>
                <a:cubicBezTo>
                  <a:pt x="122" y="4"/>
                  <a:pt x="122" y="4"/>
                  <a:pt x="122" y="4"/>
                </a:cubicBezTo>
                <a:cubicBezTo>
                  <a:pt x="127" y="0"/>
                  <a:pt x="134" y="1"/>
                  <a:pt x="138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42" y="10"/>
                  <a:pt x="141" y="18"/>
                  <a:pt x="136" y="22"/>
                </a:cubicBezTo>
                <a:cubicBezTo>
                  <a:pt x="20" y="119"/>
                  <a:pt x="20" y="119"/>
                  <a:pt x="20" y="119"/>
                </a:cubicBezTo>
                <a:cubicBezTo>
                  <a:pt x="16" y="123"/>
                  <a:pt x="8" y="122"/>
                  <a:pt x="4" y="118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7007495" y="3387374"/>
            <a:ext cx="400545" cy="340464"/>
          </a:xfrm>
          <a:custGeom>
            <a:avLst/>
            <a:gdLst/>
            <a:ahLst/>
            <a:cxnLst/>
            <a:rect l="l" t="t" r="r" b="b"/>
            <a:pathLst>
              <a:path w="141" h="123" extrusionOk="0">
                <a:moveTo>
                  <a:pt x="137" y="118"/>
                </a:moveTo>
                <a:cubicBezTo>
                  <a:pt x="137" y="118"/>
                  <a:pt x="137" y="118"/>
                  <a:pt x="137" y="118"/>
                </a:cubicBezTo>
                <a:cubicBezTo>
                  <a:pt x="133" y="122"/>
                  <a:pt x="126" y="123"/>
                  <a:pt x="121" y="119"/>
                </a:cubicBezTo>
                <a:cubicBezTo>
                  <a:pt x="5" y="22"/>
                  <a:pt x="5" y="22"/>
                  <a:pt x="5" y="22"/>
                </a:cubicBezTo>
                <a:cubicBezTo>
                  <a:pt x="0" y="18"/>
                  <a:pt x="0" y="10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8" y="1"/>
                  <a:pt x="15" y="0"/>
                  <a:pt x="20" y="4"/>
                </a:cubicBezTo>
                <a:cubicBezTo>
                  <a:pt x="136" y="101"/>
                  <a:pt x="136" y="101"/>
                  <a:pt x="136" y="101"/>
                </a:cubicBezTo>
                <a:cubicBezTo>
                  <a:pt x="141" y="106"/>
                  <a:pt x="141" y="113"/>
                  <a:pt x="137" y="118"/>
                </a:cubicBezTo>
                <a:close/>
              </a:path>
            </a:pathLst>
          </a:custGeom>
          <a:solidFill>
            <a:srgbClr val="1A5A6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1"/>
          <p:cNvGrpSpPr/>
          <p:nvPr/>
        </p:nvGrpSpPr>
        <p:grpSpPr>
          <a:xfrm>
            <a:off x="6438581" y="5995518"/>
            <a:ext cx="1062614" cy="428037"/>
            <a:chOff x="6310077" y="4650223"/>
            <a:chExt cx="1094993" cy="441080"/>
          </a:xfrm>
        </p:grpSpPr>
        <p:cxnSp>
          <p:nvCxnSpPr>
            <p:cNvPr id="375" name="Google Shape;375;p11"/>
            <p:cNvCxnSpPr/>
            <p:nvPr/>
          </p:nvCxnSpPr>
          <p:spPr>
            <a:xfrm rot="10800000">
              <a:off x="6398977" y="4656356"/>
              <a:ext cx="1006093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6" name="Google Shape;376;p11"/>
            <p:cNvSpPr/>
            <p:nvPr/>
          </p:nvSpPr>
          <p:spPr>
            <a:xfrm flipH="1">
              <a:off x="6310077" y="4913503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11"/>
            <p:cNvCxnSpPr/>
            <p:nvPr/>
          </p:nvCxnSpPr>
          <p:spPr>
            <a:xfrm>
              <a:off x="6398977" y="4650223"/>
              <a:ext cx="0" cy="392757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78" name="Google Shape;378;p11"/>
          <p:cNvGrpSpPr/>
          <p:nvPr/>
        </p:nvGrpSpPr>
        <p:grpSpPr>
          <a:xfrm flipH="1">
            <a:off x="9107067" y="5995518"/>
            <a:ext cx="1062614" cy="428037"/>
            <a:chOff x="6310077" y="4650223"/>
            <a:chExt cx="1094993" cy="441080"/>
          </a:xfrm>
        </p:grpSpPr>
        <p:cxnSp>
          <p:nvCxnSpPr>
            <p:cNvPr id="379" name="Google Shape;379;p11"/>
            <p:cNvCxnSpPr/>
            <p:nvPr/>
          </p:nvCxnSpPr>
          <p:spPr>
            <a:xfrm rot="10800000">
              <a:off x="6398977" y="4656356"/>
              <a:ext cx="1006093" cy="0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0" name="Google Shape;380;p11"/>
            <p:cNvSpPr/>
            <p:nvPr/>
          </p:nvSpPr>
          <p:spPr>
            <a:xfrm flipH="1">
              <a:off x="6310077" y="4913503"/>
              <a:ext cx="177800" cy="177800"/>
            </a:xfrm>
            <a:prstGeom prst="ellipse">
              <a:avLst/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11"/>
            <p:cNvCxnSpPr/>
            <p:nvPr/>
          </p:nvCxnSpPr>
          <p:spPr>
            <a:xfrm>
              <a:off x="6394214" y="4650223"/>
              <a:ext cx="0" cy="392757"/>
            </a:xfrm>
            <a:prstGeom prst="straightConnector1">
              <a:avLst/>
            </a:prstGeom>
            <a:noFill/>
            <a:ln w="1905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2" name="Google Shape;382;p11"/>
          <p:cNvSpPr txBox="1"/>
          <p:nvPr/>
        </p:nvSpPr>
        <p:spPr>
          <a:xfrm>
            <a:off x="7639344" y="4845621"/>
            <a:ext cx="1422595" cy="418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dirty="0"/>
          </a:p>
        </p:txBody>
      </p:sp>
      <p:sp>
        <p:nvSpPr>
          <p:cNvPr id="8" name="Brandline_LVC">
            <a:extLst>
              <a:ext uri="{FF2B5EF4-FFF2-40B4-BE49-F238E27FC236}">
                <a16:creationId xmlns:a16="http://schemas.microsoft.com/office/drawing/2014/main" id="{F7D91D7B-FDC8-2133-7DA1-E4E8691BA6C3}"/>
              </a:ext>
            </a:extLst>
          </p:cNvPr>
          <p:cNvSpPr/>
          <p:nvPr/>
        </p:nvSpPr>
        <p:spPr>
          <a:xfrm>
            <a:off x="5702300" y="816352"/>
            <a:ext cx="486973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Functions: Argument Matching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3338286" y="1248229"/>
            <a:ext cx="926011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Arguments in Python can be matched by position or name.</a:t>
            </a: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12"/>
          <p:cNvGrpSpPr/>
          <p:nvPr/>
        </p:nvGrpSpPr>
        <p:grpSpPr>
          <a:xfrm>
            <a:off x="1702316" y="2437456"/>
            <a:ext cx="12870026" cy="4494517"/>
            <a:chOff x="1673288" y="3221227"/>
            <a:chExt cx="12870026" cy="4494517"/>
          </a:xfrm>
        </p:grpSpPr>
        <p:sp>
          <p:nvSpPr>
            <p:cNvPr id="391" name="Google Shape;391;p12"/>
            <p:cNvSpPr/>
            <p:nvPr/>
          </p:nvSpPr>
          <p:spPr>
            <a:xfrm>
              <a:off x="6448885" y="3265515"/>
              <a:ext cx="3435344" cy="3435346"/>
            </a:xfrm>
            <a:prstGeom prst="ellipse">
              <a:avLst/>
            </a:prstGeom>
            <a:solidFill>
              <a:srgbClr val="FCEEE4"/>
            </a:solidFill>
            <a:ln w="19050" cap="flat" cmpd="sng">
              <a:solidFill>
                <a:srgbClr val="F7CAA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 txBox="1"/>
            <p:nvPr/>
          </p:nvSpPr>
          <p:spPr>
            <a:xfrm>
              <a:off x="10513760" y="4305833"/>
              <a:ext cx="4029554" cy="1625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Keyword arguments are referenced by name and may be in any order.</a:t>
              </a:r>
              <a:b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12"/>
            <p:cNvSpPr txBox="1"/>
            <p:nvPr/>
          </p:nvSpPr>
          <p:spPr>
            <a:xfrm>
              <a:off x="1673288" y="4175869"/>
              <a:ext cx="4075692" cy="1260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Positional arguments must be in the same order as in the function definition.</a:t>
              </a:r>
            </a:p>
          </p:txBody>
        </p:sp>
        <p:sp>
          <p:nvSpPr>
            <p:cNvPr id="394" name="Google Shape;394;p12"/>
            <p:cNvSpPr/>
            <p:nvPr/>
          </p:nvSpPr>
          <p:spPr>
            <a:xfrm flipH="1">
              <a:off x="6419112" y="3221227"/>
              <a:ext cx="3465862" cy="3465864"/>
            </a:xfrm>
            <a:prstGeom prst="arc">
              <a:avLst>
                <a:gd name="adj1" fmla="val 19354005"/>
                <a:gd name="adj2" fmla="val 2259154"/>
              </a:avLst>
            </a:prstGeom>
            <a:noFill/>
            <a:ln w="76200" cap="flat" cmpd="sng">
              <a:solidFill>
                <a:srgbClr val="8DA9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4449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 flipH="1">
              <a:off x="5984427" y="4516551"/>
              <a:ext cx="875218" cy="875219"/>
            </a:xfrm>
            <a:prstGeom prst="ellipse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>
              <a:off x="6419111" y="3221227"/>
              <a:ext cx="3465862" cy="3465864"/>
            </a:xfrm>
            <a:prstGeom prst="arc">
              <a:avLst>
                <a:gd name="adj1" fmla="val 19354005"/>
                <a:gd name="adj2" fmla="val 2259154"/>
              </a:avLst>
            </a:prstGeom>
            <a:noFill/>
            <a:ln w="76200" cap="flat" cmpd="sng">
              <a:solidFill>
                <a:srgbClr val="8DA9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4449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>
              <a:off x="9444440" y="4618150"/>
              <a:ext cx="875217" cy="875219"/>
            </a:xfrm>
            <a:prstGeom prst="ellipse">
              <a:avLst/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12"/>
            <p:cNvGrpSpPr/>
            <p:nvPr/>
          </p:nvGrpSpPr>
          <p:grpSpPr>
            <a:xfrm>
              <a:off x="7441532" y="4179176"/>
              <a:ext cx="1400966" cy="1549964"/>
              <a:chOff x="4075113" y="2019301"/>
              <a:chExt cx="1000125" cy="1106488"/>
            </a:xfrm>
          </p:grpSpPr>
          <p:sp>
            <p:nvSpPr>
              <p:cNvPr id="399" name="Google Shape;399;p12"/>
              <p:cNvSpPr/>
              <p:nvPr/>
            </p:nvSpPr>
            <p:spPr>
              <a:xfrm>
                <a:off x="4440238" y="3019426"/>
                <a:ext cx="271463" cy="106363"/>
              </a:xfrm>
              <a:custGeom>
                <a:avLst/>
                <a:gdLst/>
                <a:ahLst/>
                <a:cxnLst/>
                <a:rect l="l" t="t" r="r" b="b"/>
                <a:pathLst>
                  <a:path w="72" h="28" extrusionOk="0">
                    <a:moveTo>
                      <a:pt x="70" y="9"/>
                    </a:moveTo>
                    <a:cubicBezTo>
                      <a:pt x="69" y="12"/>
                      <a:pt x="66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4"/>
                      <a:pt x="55" y="16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1" y="25"/>
                      <a:pt x="46" y="28"/>
                      <a:pt x="4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25" y="28"/>
                      <a:pt x="20" y="25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6" y="16"/>
                      <a:pt x="12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2" y="12"/>
                      <a:pt x="1" y="9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8" y="0"/>
                      <a:pt x="72" y="4"/>
                      <a:pt x="70" y="9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2"/>
              <p:cNvSpPr/>
              <p:nvPr/>
            </p:nvSpPr>
            <p:spPr>
              <a:xfrm>
                <a:off x="4211638" y="2749551"/>
                <a:ext cx="133350" cy="128588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22" y="3"/>
                    </a:moveTo>
                    <a:cubicBezTo>
                      <a:pt x="2" y="23"/>
                      <a:pt x="2" y="23"/>
                      <a:pt x="2" y="23"/>
                    </a:cubicBezTo>
                    <a:cubicBezTo>
                      <a:pt x="0" y="25"/>
                      <a:pt x="0" y="30"/>
                      <a:pt x="2" y="32"/>
                    </a:cubicBezTo>
                    <a:cubicBezTo>
                      <a:pt x="4" y="34"/>
                      <a:pt x="5" y="34"/>
                      <a:pt x="7" y="34"/>
                    </a:cubicBezTo>
                    <a:cubicBezTo>
                      <a:pt x="9" y="34"/>
                      <a:pt x="11" y="34"/>
                      <a:pt x="12" y="3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0"/>
                      <a:pt x="35" y="6"/>
                      <a:pt x="32" y="3"/>
                    </a:cubicBezTo>
                    <a:cubicBezTo>
                      <a:pt x="29" y="0"/>
                      <a:pt x="25" y="0"/>
                      <a:pt x="22" y="3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2"/>
              <p:cNvSpPr/>
              <p:nvPr/>
            </p:nvSpPr>
            <p:spPr>
              <a:xfrm>
                <a:off x="4075113" y="2492376"/>
                <a:ext cx="155575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41" h="14" extrusionOk="0">
                    <a:moveTo>
                      <a:pt x="41" y="7"/>
                    </a:moveTo>
                    <a:cubicBezTo>
                      <a:pt x="41" y="3"/>
                      <a:pt x="38" y="0"/>
                      <a:pt x="3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8" y="14"/>
                      <a:pt x="41" y="11"/>
                      <a:pt x="41" y="7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2"/>
              <p:cNvSpPr/>
              <p:nvPr/>
            </p:nvSpPr>
            <p:spPr>
              <a:xfrm>
                <a:off x="4549776" y="2019301"/>
                <a:ext cx="52388" cy="158750"/>
              </a:xfrm>
              <a:custGeom>
                <a:avLst/>
                <a:gdLst/>
                <a:ahLst/>
                <a:cxnLst/>
                <a:rect l="l" t="t" r="r" b="b"/>
                <a:pathLst>
                  <a:path w="14" h="42" extrusionOk="0">
                    <a:moveTo>
                      <a:pt x="7" y="42"/>
                    </a:moveTo>
                    <a:cubicBezTo>
                      <a:pt x="11" y="42"/>
                      <a:pt x="14" y="39"/>
                      <a:pt x="14" y="3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9"/>
                      <a:pt x="3" y="42"/>
                      <a:pt x="7" y="42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2"/>
              <p:cNvSpPr/>
              <p:nvPr/>
            </p:nvSpPr>
            <p:spPr>
              <a:xfrm>
                <a:off x="4806951" y="2154238"/>
                <a:ext cx="133350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7" y="34"/>
                    </a:moveTo>
                    <a:cubicBezTo>
                      <a:pt x="9" y="34"/>
                      <a:pt x="11" y="34"/>
                      <a:pt x="12" y="3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5" y="10"/>
                      <a:pt x="35" y="5"/>
                      <a:pt x="32" y="3"/>
                    </a:cubicBezTo>
                    <a:cubicBezTo>
                      <a:pt x="29" y="0"/>
                      <a:pt x="25" y="0"/>
                      <a:pt x="22" y="3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5"/>
                      <a:pt x="0" y="29"/>
                      <a:pt x="3" y="32"/>
                    </a:cubicBezTo>
                    <a:cubicBezTo>
                      <a:pt x="4" y="34"/>
                      <a:pt x="6" y="34"/>
                      <a:pt x="7" y="34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2"/>
              <p:cNvSpPr/>
              <p:nvPr/>
            </p:nvSpPr>
            <p:spPr>
              <a:xfrm>
                <a:off x="4211638" y="2154238"/>
                <a:ext cx="133350" cy="130175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22" y="32"/>
                    </a:moveTo>
                    <a:cubicBezTo>
                      <a:pt x="23" y="34"/>
                      <a:pt x="25" y="34"/>
                      <a:pt x="27" y="34"/>
                    </a:cubicBezTo>
                    <a:cubicBezTo>
                      <a:pt x="29" y="34"/>
                      <a:pt x="30" y="34"/>
                      <a:pt x="32" y="32"/>
                    </a:cubicBezTo>
                    <a:cubicBezTo>
                      <a:pt x="35" y="29"/>
                      <a:pt x="35" y="25"/>
                      <a:pt x="32" y="2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9" y="0"/>
                      <a:pt x="5" y="0"/>
                      <a:pt x="2" y="3"/>
                    </a:cubicBezTo>
                    <a:cubicBezTo>
                      <a:pt x="0" y="5"/>
                      <a:pt x="0" y="10"/>
                      <a:pt x="2" y="13"/>
                    </a:cubicBezTo>
                    <a:lnTo>
                      <a:pt x="22" y="32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2"/>
              <p:cNvSpPr/>
              <p:nvPr/>
            </p:nvSpPr>
            <p:spPr>
              <a:xfrm>
                <a:off x="4916488" y="2492376"/>
                <a:ext cx="158750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" extrusionOk="0">
                    <a:moveTo>
                      <a:pt x="35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9" y="14"/>
                      <a:pt x="42" y="11"/>
                      <a:pt x="42" y="7"/>
                    </a:cubicBezTo>
                    <a:cubicBezTo>
                      <a:pt x="42" y="3"/>
                      <a:pt x="39" y="0"/>
                      <a:pt x="35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2"/>
              <p:cNvSpPr/>
              <p:nvPr/>
            </p:nvSpPr>
            <p:spPr>
              <a:xfrm>
                <a:off x="4806951" y="2749551"/>
                <a:ext cx="133350" cy="128588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2" y="3"/>
                    </a:moveTo>
                    <a:cubicBezTo>
                      <a:pt x="10" y="0"/>
                      <a:pt x="5" y="0"/>
                      <a:pt x="3" y="3"/>
                    </a:cubicBezTo>
                    <a:cubicBezTo>
                      <a:pt x="0" y="6"/>
                      <a:pt x="0" y="10"/>
                      <a:pt x="3" y="1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4" y="34"/>
                      <a:pt x="25" y="34"/>
                      <a:pt x="27" y="34"/>
                    </a:cubicBezTo>
                    <a:cubicBezTo>
                      <a:pt x="29" y="34"/>
                      <a:pt x="31" y="34"/>
                      <a:pt x="32" y="32"/>
                    </a:cubicBezTo>
                    <a:cubicBezTo>
                      <a:pt x="35" y="30"/>
                      <a:pt x="35" y="25"/>
                      <a:pt x="32" y="23"/>
                    </a:cubicBezTo>
                    <a:lnTo>
                      <a:pt x="12" y="3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2"/>
              <p:cNvSpPr/>
              <p:nvPr/>
            </p:nvSpPr>
            <p:spPr>
              <a:xfrm>
                <a:off x="4443413" y="2954338"/>
                <a:ext cx="261938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69" h="14" extrusionOk="0">
                    <a:moveTo>
                      <a:pt x="6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"/>
                      <a:pt x="3" y="14"/>
                      <a:pt x="7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6" y="14"/>
                      <a:pt x="69" y="10"/>
                      <a:pt x="69" y="7"/>
                    </a:cubicBezTo>
                    <a:cubicBezTo>
                      <a:pt x="69" y="3"/>
                      <a:pt x="66" y="0"/>
                      <a:pt x="6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2"/>
              <p:cNvSpPr/>
              <p:nvPr/>
            </p:nvSpPr>
            <p:spPr>
              <a:xfrm>
                <a:off x="4298951" y="2172447"/>
                <a:ext cx="554038" cy="852585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80" extrusionOk="0">
                    <a:moveTo>
                      <a:pt x="107" y="173"/>
                    </a:moveTo>
                    <a:cubicBezTo>
                      <a:pt x="107" y="177"/>
                      <a:pt x="104" y="180"/>
                      <a:pt x="100" y="180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1" y="180"/>
                      <a:pt x="38" y="177"/>
                      <a:pt x="38" y="173"/>
                    </a:cubicBezTo>
                    <a:cubicBezTo>
                      <a:pt x="38" y="170"/>
                      <a:pt x="41" y="167"/>
                      <a:pt x="45" y="166"/>
                    </a:cubicBezTo>
                    <a:cubicBezTo>
                      <a:pt x="40" y="127"/>
                      <a:pt x="0" y="119"/>
                      <a:pt x="0" y="72"/>
                    </a:cubicBezTo>
                    <a:cubicBezTo>
                      <a:pt x="0" y="32"/>
                      <a:pt x="32" y="0"/>
                      <a:pt x="73" y="0"/>
                    </a:cubicBezTo>
                    <a:cubicBezTo>
                      <a:pt x="113" y="0"/>
                      <a:pt x="146" y="32"/>
                      <a:pt x="146" y="72"/>
                    </a:cubicBezTo>
                    <a:cubicBezTo>
                      <a:pt x="146" y="119"/>
                      <a:pt x="105" y="127"/>
                      <a:pt x="101" y="166"/>
                    </a:cubicBezTo>
                    <a:cubicBezTo>
                      <a:pt x="105" y="167"/>
                      <a:pt x="107" y="170"/>
                      <a:pt x="107" y="173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9" name="Google Shape;409;p12"/>
            <p:cNvSpPr txBox="1"/>
            <p:nvPr/>
          </p:nvSpPr>
          <p:spPr>
            <a:xfrm>
              <a:off x="5036457" y="6871026"/>
              <a:ext cx="6907430" cy="844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Positional and keyword arguments can be mixed </a:t>
              </a:r>
              <a:b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 a function call.</a:t>
              </a:r>
              <a:endParaRPr sz="22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>
            <a:off x="3234283" y="7539091"/>
            <a:ext cx="10659499" cy="827747"/>
            <a:chOff x="2757714" y="7307566"/>
            <a:chExt cx="10659499" cy="1270377"/>
          </a:xfrm>
        </p:grpSpPr>
        <p:sp>
          <p:nvSpPr>
            <p:cNvPr id="413" name="Google Shape;413;p12"/>
            <p:cNvSpPr txBox="1"/>
            <p:nvPr/>
          </p:nvSpPr>
          <p:spPr>
            <a:xfrm>
              <a:off x="3217099" y="7811272"/>
              <a:ext cx="10200114" cy="4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Arguments in a function may also be defined with a default value.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>
              <a:off x="2757714" y="7605486"/>
              <a:ext cx="10522857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2861717" y="7307568"/>
              <a:ext cx="1532100" cy="502066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3217099" y="7307566"/>
              <a:ext cx="1100700" cy="27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Note</a:t>
              </a:r>
              <a:endParaRPr sz="20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" name="Brandline_LVC">
            <a:extLst>
              <a:ext uri="{FF2B5EF4-FFF2-40B4-BE49-F238E27FC236}">
                <a16:creationId xmlns:a16="http://schemas.microsoft.com/office/drawing/2014/main" id="{D8F09269-D76A-1B4D-B38E-7272552DC2B6}"/>
              </a:ext>
            </a:extLst>
          </p:cNvPr>
          <p:cNvSpPr/>
          <p:nvPr/>
        </p:nvSpPr>
        <p:spPr>
          <a:xfrm>
            <a:off x="4711700" y="816352"/>
            <a:ext cx="684220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 txBox="1">
            <a:spLocks noGrp="1"/>
          </p:cNvSpPr>
          <p:nvPr>
            <p:ph type="title"/>
          </p:nvPr>
        </p:nvSpPr>
        <p:spPr>
          <a:xfrm>
            <a:off x="1297626" y="399324"/>
            <a:ext cx="96965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 Function and Argument Matching</a:t>
            </a: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13"/>
          <p:cNvSpPr txBox="1"/>
          <p:nvPr/>
        </p:nvSpPr>
        <p:spPr>
          <a:xfrm>
            <a:off x="12346938" y="2030013"/>
            <a:ext cx="3484882" cy="3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Duration: 5 mins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3"/>
          <p:cNvSpPr txBox="1"/>
          <p:nvPr/>
        </p:nvSpPr>
        <p:spPr>
          <a:xfrm>
            <a:off x="905510" y="2646164"/>
            <a:ext cx="14467840" cy="358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to create a function with arguments. 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perform: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1: Create a function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2: Pass arguments to the function</a:t>
            </a:r>
            <a:endParaRPr lang="en-US"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3: Perform argument matching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4: Call the function and display the results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60FB2-DE26-3C74-AA4C-A47539E23D4E}"/>
              </a:ext>
            </a:extLst>
          </p:cNvPr>
          <p:cNvGrpSpPr/>
          <p:nvPr/>
        </p:nvGrpSpPr>
        <p:grpSpPr>
          <a:xfrm>
            <a:off x="1194883" y="6568447"/>
            <a:ext cx="13866234" cy="1329344"/>
            <a:chOff x="1402796" y="7234084"/>
            <a:chExt cx="13866234" cy="1329344"/>
          </a:xfrm>
        </p:grpSpPr>
        <p:sp>
          <p:nvSpPr>
            <p:cNvPr id="6" name="Google Shape;441;p14">
              <a:extLst>
                <a:ext uri="{FF2B5EF4-FFF2-40B4-BE49-F238E27FC236}">
                  <a16:creationId xmlns:a16="http://schemas.microsoft.com/office/drawing/2014/main" id="{70AD4C88-DBB2-FE11-F24A-D66BB281A5F5}"/>
                </a:ext>
              </a:extLst>
            </p:cNvPr>
            <p:cNvSpPr/>
            <p:nvPr/>
          </p:nvSpPr>
          <p:spPr>
            <a:xfrm>
              <a:off x="1402796" y="7590971"/>
              <a:ext cx="13866234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CB79D2-A04B-BEBF-8C6F-97AA2AA4102A}"/>
                </a:ext>
              </a:extLst>
            </p:cNvPr>
            <p:cNvSpPr txBox="1"/>
            <p:nvPr/>
          </p:nvSpPr>
          <p:spPr>
            <a:xfrm>
              <a:off x="1701196" y="7658219"/>
              <a:ext cx="12965617" cy="84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Please refer to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Reference Material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section to download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Jupyter </a:t>
              </a:r>
              <a:r>
                <a:rPr lang="en-US" sz="2200" b="1" dirty="0">
                  <a:solidFill>
                    <a:srgbClr val="404040"/>
                  </a:solidFill>
                  <a:latin typeface="Open Sans" panose="020B0606030504020204" pitchFamily="34" charset="0"/>
                </a:rPr>
                <a:t>N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otebook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files for the mentioned topic.</a:t>
              </a:r>
              <a:endParaRPr lang="en-US" sz="2200" b="0" dirty="0">
                <a:solidFill>
                  <a:srgbClr val="404040"/>
                </a:solidFill>
                <a:effectLst/>
                <a:latin typeface="Open Sans" panose="020B0606030504020204" pitchFamily="34" charset="0"/>
              </a:endParaRPr>
            </a:p>
          </p:txBody>
        </p:sp>
        <p:sp>
          <p:nvSpPr>
            <p:cNvPr id="8" name="Google Shape;438;p14">
              <a:extLst>
                <a:ext uri="{FF2B5EF4-FFF2-40B4-BE49-F238E27FC236}">
                  <a16:creationId xmlns:a16="http://schemas.microsoft.com/office/drawing/2014/main" id="{7922891C-27EC-3974-39F6-26670C3AAF6C}"/>
                </a:ext>
              </a:extLst>
            </p:cNvPr>
            <p:cNvSpPr/>
            <p:nvPr/>
          </p:nvSpPr>
          <p:spPr>
            <a:xfrm>
              <a:off x="1653071" y="7234084"/>
              <a:ext cx="2018887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439;p14">
              <a:extLst>
                <a:ext uri="{FF2B5EF4-FFF2-40B4-BE49-F238E27FC236}">
                  <a16:creationId xmlns:a16="http://schemas.microsoft.com/office/drawing/2014/main" id="{7379F880-F4B7-3B04-9DDE-6493654E5EE1}"/>
                </a:ext>
              </a:extLst>
            </p:cNvPr>
            <p:cNvSpPr txBox="1"/>
            <p:nvPr/>
          </p:nvSpPr>
          <p:spPr>
            <a:xfrm>
              <a:off x="1937304" y="7240385"/>
              <a:ext cx="1450420" cy="4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Functions: Arbitrary Arguments</a:t>
            </a:r>
            <a:endParaRPr dirty="0"/>
          </a:p>
        </p:txBody>
      </p:sp>
      <p:sp>
        <p:nvSpPr>
          <p:cNvPr id="428" name="Google Shape;428;p14"/>
          <p:cNvSpPr/>
          <p:nvPr/>
        </p:nvSpPr>
        <p:spPr>
          <a:xfrm>
            <a:off x="2623930" y="1431235"/>
            <a:ext cx="11295270" cy="8945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allows passing variables with multiple arguments using special symbols.</a:t>
            </a:r>
            <a:endParaRPr lang="en-US" dirty="0"/>
          </a:p>
        </p:txBody>
      </p:sp>
      <p:sp>
        <p:nvSpPr>
          <p:cNvPr id="429" name="Google Shape;429;p14"/>
          <p:cNvSpPr/>
          <p:nvPr/>
        </p:nvSpPr>
        <p:spPr>
          <a:xfrm>
            <a:off x="5114447" y="2594586"/>
            <a:ext cx="6338798" cy="1272209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ymbols used to pass arguments are:</a:t>
            </a:r>
            <a:endParaRPr dirty="0"/>
          </a:p>
        </p:txBody>
      </p:sp>
      <p:cxnSp>
        <p:nvCxnSpPr>
          <p:cNvPr id="430" name="Google Shape;430;p14"/>
          <p:cNvCxnSpPr>
            <a:cxnSpLocks/>
            <a:stCxn id="429" idx="2"/>
          </p:cNvCxnSpPr>
          <p:nvPr/>
        </p:nvCxnSpPr>
        <p:spPr>
          <a:xfrm flipH="1">
            <a:off x="8273143" y="3866795"/>
            <a:ext cx="10703" cy="83490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1" name="Google Shape;431;p14"/>
          <p:cNvCxnSpPr/>
          <p:nvPr/>
        </p:nvCxnSpPr>
        <p:spPr>
          <a:xfrm>
            <a:off x="5790569" y="4701682"/>
            <a:ext cx="5128591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2" name="Google Shape;432;p14"/>
          <p:cNvCxnSpPr/>
          <p:nvPr/>
        </p:nvCxnSpPr>
        <p:spPr>
          <a:xfrm>
            <a:off x="5790569" y="4701682"/>
            <a:ext cx="0" cy="715618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14"/>
          <p:cNvCxnSpPr/>
          <p:nvPr/>
        </p:nvCxnSpPr>
        <p:spPr>
          <a:xfrm>
            <a:off x="10912534" y="4701682"/>
            <a:ext cx="0" cy="715618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4" name="Google Shape;434;p14"/>
          <p:cNvSpPr/>
          <p:nvPr/>
        </p:nvSpPr>
        <p:spPr>
          <a:xfrm>
            <a:off x="3902137" y="5437178"/>
            <a:ext cx="3602929" cy="1113182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*args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Non-keyword arguments</a:t>
            </a:r>
            <a:endParaRPr dirty="0"/>
          </a:p>
        </p:txBody>
      </p:sp>
      <p:sp>
        <p:nvSpPr>
          <p:cNvPr id="435" name="Google Shape;435;p14"/>
          <p:cNvSpPr/>
          <p:nvPr/>
        </p:nvSpPr>
        <p:spPr>
          <a:xfrm>
            <a:off x="9041220" y="5437178"/>
            <a:ext cx="3602925" cy="111316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*kwargs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Keyword arguments</a:t>
            </a:r>
            <a:endParaRPr dirty="0"/>
          </a:p>
        </p:txBody>
      </p:sp>
      <p:grpSp>
        <p:nvGrpSpPr>
          <p:cNvPr id="437" name="Google Shape;437;p14"/>
          <p:cNvGrpSpPr/>
          <p:nvPr/>
        </p:nvGrpSpPr>
        <p:grpSpPr>
          <a:xfrm>
            <a:off x="1194883" y="7282210"/>
            <a:ext cx="13866234" cy="1281218"/>
            <a:chOff x="2757714" y="7296725"/>
            <a:chExt cx="10522857" cy="1281218"/>
          </a:xfrm>
        </p:grpSpPr>
        <p:sp>
          <p:nvSpPr>
            <p:cNvPr id="438" name="Google Shape;438;p14"/>
            <p:cNvSpPr/>
            <p:nvPr/>
          </p:nvSpPr>
          <p:spPr>
            <a:xfrm>
              <a:off x="2918079" y="7296725"/>
              <a:ext cx="1532100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 txBox="1"/>
            <p:nvPr/>
          </p:nvSpPr>
          <p:spPr>
            <a:xfrm>
              <a:off x="3273283" y="7307825"/>
              <a:ext cx="1100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Note</a:t>
              </a:r>
              <a:endParaRPr sz="20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14"/>
            <p:cNvSpPr txBox="1"/>
            <p:nvPr/>
          </p:nvSpPr>
          <p:spPr>
            <a:xfrm>
              <a:off x="3144492" y="7877753"/>
              <a:ext cx="10136079" cy="665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notations are used when the number of arguments to be passed to the function is uncertain.</a:t>
              </a: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2757714" y="7605486"/>
              <a:ext cx="10522857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Brandline_LVC">
            <a:extLst>
              <a:ext uri="{FF2B5EF4-FFF2-40B4-BE49-F238E27FC236}">
                <a16:creationId xmlns:a16="http://schemas.microsoft.com/office/drawing/2014/main" id="{953D3CC0-C391-F07E-5763-BBA94C7D1F65}"/>
              </a:ext>
            </a:extLst>
          </p:cNvPr>
          <p:cNvSpPr/>
          <p:nvPr/>
        </p:nvSpPr>
        <p:spPr>
          <a:xfrm>
            <a:off x="4622800" y="816324"/>
            <a:ext cx="702873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Functions: Arbitrary Arguments</a:t>
            </a:r>
            <a:endParaRPr dirty="0"/>
          </a:p>
        </p:txBody>
      </p:sp>
      <p:sp>
        <p:nvSpPr>
          <p:cNvPr id="448" name="Google Shape;448;p16"/>
          <p:cNvSpPr/>
          <p:nvPr/>
        </p:nvSpPr>
        <p:spPr>
          <a:xfrm>
            <a:off x="2480365" y="1118174"/>
            <a:ext cx="11295270" cy="8945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types of arbitrary arguments are explained below:</a:t>
            </a:r>
            <a:endParaRPr dirty="0"/>
          </a:p>
        </p:txBody>
      </p:sp>
      <p:graphicFrame>
        <p:nvGraphicFramePr>
          <p:cNvPr id="449" name="Google Shape;449;p16"/>
          <p:cNvGraphicFramePr/>
          <p:nvPr>
            <p:extLst>
              <p:ext uri="{D42A27DB-BD31-4B8C-83A1-F6EECF244321}">
                <p14:modId xmlns:p14="http://schemas.microsoft.com/office/powerpoint/2010/main" val="3497803"/>
              </p:ext>
            </p:extLst>
          </p:nvPr>
        </p:nvGraphicFramePr>
        <p:xfrm>
          <a:off x="1901371" y="2223089"/>
          <a:ext cx="12542750" cy="536979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27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1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u="none" strike="noStrike" cap="none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Non-keyword arguments</a:t>
                      </a:r>
                      <a:endParaRPr sz="2200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81175" marR="81175" marT="40600" marB="406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Keyword arguments</a:t>
                      </a:r>
                      <a:endParaRPr sz="2200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144000" marR="81175" marT="40600" marB="108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symbol * captures a variable number of arguments.</a:t>
                      </a:r>
                      <a:endParaRPr dirty="0"/>
                    </a:p>
                  </a:txBody>
                  <a:tcPr marL="81175" marR="81175" marT="40600" marB="40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Keyword arguments use the ** symbol. Conventionally, </a:t>
                      </a:r>
                      <a:r>
                        <a:rPr lang="en-US" sz="2000" b="1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kwargs</a:t>
                      </a: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defines keyword arguments.</a:t>
                      </a:r>
                      <a:endParaRPr dirty="0"/>
                    </a:p>
                  </a:txBody>
                  <a:tcPr marL="144000" marR="81175" marT="40600" marB="1080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Conventionally, </a:t>
                      </a:r>
                      <a:r>
                        <a:rPr lang="en-US" sz="2000" b="1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args</a:t>
                      </a: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defines non-keyword arguments.</a:t>
                      </a:r>
                      <a:endParaRPr dirty="0"/>
                    </a:p>
                  </a:txBody>
                  <a:tcPr marL="81175" marR="81175" marT="40600" marB="40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keyword argument allows you to name the variable before passing it to the function.</a:t>
                      </a:r>
                      <a:endParaRPr sz="2000" b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44000" marR="81175" marT="40600" marB="108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7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</a:t>
                      </a: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function unpacks these arguments as a list.</a:t>
                      </a:r>
                      <a:endParaRPr dirty="0"/>
                    </a:p>
                  </a:txBody>
                  <a:tcPr marL="81175" marR="81175" marT="40600" marB="406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Keyword arguments function like a dictionary, mapping each value to its keyword.</a:t>
                      </a:r>
                      <a:endParaRPr dirty="0"/>
                    </a:p>
                  </a:txBody>
                  <a:tcPr marL="144000" marR="81175" marT="40600" marB="108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Brandline_LVC">
            <a:extLst>
              <a:ext uri="{FF2B5EF4-FFF2-40B4-BE49-F238E27FC236}">
                <a16:creationId xmlns:a16="http://schemas.microsoft.com/office/drawing/2014/main" id="{0BEF4768-9D1B-A44A-0265-78D9C7E8D452}"/>
              </a:ext>
            </a:extLst>
          </p:cNvPr>
          <p:cNvSpPr/>
          <p:nvPr/>
        </p:nvSpPr>
        <p:spPr>
          <a:xfrm>
            <a:off x="4622800" y="816324"/>
            <a:ext cx="702873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 Arbitrary Arguments </a:t>
            </a: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17"/>
          <p:cNvSpPr txBox="1"/>
          <p:nvPr/>
        </p:nvSpPr>
        <p:spPr>
          <a:xfrm>
            <a:off x="12346938" y="2030013"/>
            <a:ext cx="3484882" cy="3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Duration: 5 mins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7"/>
          <p:cNvSpPr txBox="1"/>
          <p:nvPr/>
        </p:nvSpPr>
        <p:spPr>
          <a:xfrm>
            <a:off x="905510" y="2646164"/>
            <a:ext cx="15350490" cy="306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to use arbitrary arguments.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perform: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1: Define a function that takes arbitrary arguments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2: Pass arguments to the function</a:t>
            </a:r>
            <a:endParaRPr sz="18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3: Call the function and display the results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4BA9AA-5D87-A998-9EA3-9C3B24AB8BDD}"/>
              </a:ext>
            </a:extLst>
          </p:cNvPr>
          <p:cNvGrpSpPr/>
          <p:nvPr/>
        </p:nvGrpSpPr>
        <p:grpSpPr>
          <a:xfrm>
            <a:off x="1194883" y="6207502"/>
            <a:ext cx="13866234" cy="1329344"/>
            <a:chOff x="1402796" y="7234084"/>
            <a:chExt cx="13866234" cy="1329344"/>
          </a:xfrm>
        </p:grpSpPr>
        <p:sp>
          <p:nvSpPr>
            <p:cNvPr id="8" name="Google Shape;441;p14">
              <a:extLst>
                <a:ext uri="{FF2B5EF4-FFF2-40B4-BE49-F238E27FC236}">
                  <a16:creationId xmlns:a16="http://schemas.microsoft.com/office/drawing/2014/main" id="{8EA01422-91C5-6682-0844-ECAD5EBD3653}"/>
                </a:ext>
              </a:extLst>
            </p:cNvPr>
            <p:cNvSpPr/>
            <p:nvPr/>
          </p:nvSpPr>
          <p:spPr>
            <a:xfrm>
              <a:off x="1402796" y="7590971"/>
              <a:ext cx="13866234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EB9FB9-AA18-71F4-9BB2-595FC9DFB937}"/>
                </a:ext>
              </a:extLst>
            </p:cNvPr>
            <p:cNvSpPr txBox="1"/>
            <p:nvPr/>
          </p:nvSpPr>
          <p:spPr>
            <a:xfrm>
              <a:off x="1701196" y="7658219"/>
              <a:ext cx="12965617" cy="84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Please refer to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Reference Material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section to download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Jupyter </a:t>
              </a:r>
              <a:r>
                <a:rPr lang="en-US" sz="2200" b="1" dirty="0">
                  <a:solidFill>
                    <a:srgbClr val="404040"/>
                  </a:solidFill>
                  <a:latin typeface="Open Sans" panose="020B0606030504020204" pitchFamily="34" charset="0"/>
                </a:rPr>
                <a:t>N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otebook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files for the mentioned topic.</a:t>
              </a:r>
              <a:endParaRPr lang="en-US" sz="2200" b="0" dirty="0">
                <a:solidFill>
                  <a:srgbClr val="404040"/>
                </a:solidFill>
                <a:effectLst/>
                <a:latin typeface="Open Sans" panose="020B0606030504020204" pitchFamily="34" charset="0"/>
              </a:endParaRPr>
            </a:p>
          </p:txBody>
        </p:sp>
        <p:sp>
          <p:nvSpPr>
            <p:cNvPr id="10" name="Google Shape;438;p14">
              <a:extLst>
                <a:ext uri="{FF2B5EF4-FFF2-40B4-BE49-F238E27FC236}">
                  <a16:creationId xmlns:a16="http://schemas.microsoft.com/office/drawing/2014/main" id="{47DC96B5-AFDA-6FA3-D1F9-E173F496FCC8}"/>
                </a:ext>
              </a:extLst>
            </p:cNvPr>
            <p:cNvSpPr/>
            <p:nvPr/>
          </p:nvSpPr>
          <p:spPr>
            <a:xfrm>
              <a:off x="1653071" y="7234084"/>
              <a:ext cx="2018887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39;p14">
              <a:extLst>
                <a:ext uri="{FF2B5EF4-FFF2-40B4-BE49-F238E27FC236}">
                  <a16:creationId xmlns:a16="http://schemas.microsoft.com/office/drawing/2014/main" id="{2B302515-CCB5-16AF-8310-B6B6594249DA}"/>
                </a:ext>
              </a:extLst>
            </p:cNvPr>
            <p:cNvSpPr txBox="1"/>
            <p:nvPr/>
          </p:nvSpPr>
          <p:spPr>
            <a:xfrm>
              <a:off x="1937304" y="7240385"/>
              <a:ext cx="1450420" cy="4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i="1" dirty="0"/>
              <a:t>return</a:t>
            </a:r>
            <a:r>
              <a:rPr lang="en-US" dirty="0"/>
              <a:t> Statement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Functions: </a:t>
            </a:r>
            <a:r>
              <a:rPr lang="en-US" sz="2800" b="1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19"/>
          <p:cNvSpPr/>
          <p:nvPr/>
        </p:nvSpPr>
        <p:spPr>
          <a:xfrm>
            <a:off x="2464272" y="1169977"/>
            <a:ext cx="11295270" cy="8945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keyword passes values back to the function call. </a:t>
            </a:r>
            <a:endParaRPr dirty="0"/>
          </a:p>
        </p:txBody>
      </p:sp>
      <p:sp>
        <p:nvSpPr>
          <p:cNvPr id="470" name="Google Shape;470;p19"/>
          <p:cNvSpPr/>
          <p:nvPr/>
        </p:nvSpPr>
        <p:spPr>
          <a:xfrm>
            <a:off x="1865697" y="2807058"/>
            <a:ext cx="4941752" cy="15572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4150" tIns="26650" rIns="660825" bIns="2665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19"/>
          <p:cNvSpPr/>
          <p:nvPr/>
        </p:nvSpPr>
        <p:spPr>
          <a:xfrm>
            <a:off x="2307771" y="3016587"/>
            <a:ext cx="3944477" cy="1166937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is not used, Python returns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None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by default.</a:t>
            </a: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9"/>
          <p:cNvSpPr/>
          <p:nvPr/>
        </p:nvSpPr>
        <p:spPr>
          <a:xfrm>
            <a:off x="9820444" y="2914638"/>
            <a:ext cx="5201843" cy="155719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4150" tIns="26650" rIns="660825" bIns="2665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9"/>
          <p:cNvSpPr/>
          <p:nvPr/>
        </p:nvSpPr>
        <p:spPr>
          <a:xfrm>
            <a:off x="10170681" y="3024700"/>
            <a:ext cx="4564621" cy="1166936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After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statement is executed, no further statements of the function are executed.</a:t>
            </a: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9"/>
          <p:cNvSpPr/>
          <p:nvPr/>
        </p:nvSpPr>
        <p:spPr>
          <a:xfrm>
            <a:off x="6053427" y="6079270"/>
            <a:ext cx="5023936" cy="155720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14150" tIns="26650" rIns="660825" bIns="2665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19"/>
          <p:cNvSpPr/>
          <p:nvPr/>
        </p:nvSpPr>
        <p:spPr>
          <a:xfrm>
            <a:off x="6228084" y="6212253"/>
            <a:ext cx="4646337" cy="1159919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 can return none</a:t>
            </a:r>
            <a:r>
              <a:rPr lang="en-US" sz="2200" i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multiple values, or data objects.</a:t>
            </a:r>
            <a:endParaRPr dirty="0"/>
          </a:p>
        </p:txBody>
      </p:sp>
      <p:grpSp>
        <p:nvGrpSpPr>
          <p:cNvPr id="476" name="Google Shape;476;p19"/>
          <p:cNvGrpSpPr/>
          <p:nvPr/>
        </p:nvGrpSpPr>
        <p:grpSpPr>
          <a:xfrm>
            <a:off x="6920497" y="3479231"/>
            <a:ext cx="1358800" cy="1116569"/>
            <a:chOff x="6390640" y="2221883"/>
            <a:chExt cx="1679616" cy="1380194"/>
          </a:xfrm>
        </p:grpSpPr>
        <p:sp>
          <p:nvSpPr>
            <p:cNvPr id="477" name="Google Shape;477;p19"/>
            <p:cNvSpPr/>
            <p:nvPr/>
          </p:nvSpPr>
          <p:spPr>
            <a:xfrm>
              <a:off x="6899442" y="2256313"/>
              <a:ext cx="1170814" cy="1345764"/>
            </a:xfrm>
            <a:custGeom>
              <a:avLst/>
              <a:gdLst/>
              <a:ahLst/>
              <a:cxnLst/>
              <a:rect l="l" t="t" r="r" b="b"/>
              <a:pathLst>
                <a:path w="2678171" h="2330008" extrusionOk="0">
                  <a:moveTo>
                    <a:pt x="1339086" y="0"/>
                  </a:moveTo>
                  <a:lnTo>
                    <a:pt x="2678169" y="506777"/>
                  </a:lnTo>
                  <a:lnTo>
                    <a:pt x="2678169" y="1823231"/>
                  </a:lnTo>
                  <a:lnTo>
                    <a:pt x="1339086" y="2330008"/>
                  </a:lnTo>
                  <a:lnTo>
                    <a:pt x="2" y="1823231"/>
                  </a:lnTo>
                  <a:lnTo>
                    <a:pt x="2" y="506777"/>
                  </a:lnTo>
                  <a:lnTo>
                    <a:pt x="1339086" y="0"/>
                  </a:lnTo>
                  <a:close/>
                </a:path>
              </a:pathLst>
            </a:custGeom>
            <a:solidFill>
              <a:srgbClr val="A8D0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78" name="Google Shape;478;p19"/>
            <p:cNvCxnSpPr/>
            <p:nvPr/>
          </p:nvCxnSpPr>
          <p:spPr>
            <a:xfrm rot="10800000">
              <a:off x="6390640" y="2221883"/>
              <a:ext cx="524042" cy="327921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</p:grpSp>
      <p:grpSp>
        <p:nvGrpSpPr>
          <p:cNvPr id="479" name="Google Shape;479;p19"/>
          <p:cNvGrpSpPr/>
          <p:nvPr/>
        </p:nvGrpSpPr>
        <p:grpSpPr>
          <a:xfrm>
            <a:off x="8355072" y="3491560"/>
            <a:ext cx="1347335" cy="1104240"/>
            <a:chOff x="8163922" y="2237123"/>
            <a:chExt cx="1665445" cy="1364954"/>
          </a:xfrm>
        </p:grpSpPr>
        <p:sp>
          <p:nvSpPr>
            <p:cNvPr id="480" name="Google Shape;480;p19"/>
            <p:cNvSpPr/>
            <p:nvPr/>
          </p:nvSpPr>
          <p:spPr>
            <a:xfrm>
              <a:off x="8163922" y="2256313"/>
              <a:ext cx="1170814" cy="1345764"/>
            </a:xfrm>
            <a:custGeom>
              <a:avLst/>
              <a:gdLst/>
              <a:ahLst/>
              <a:cxnLst/>
              <a:rect l="l" t="t" r="r" b="b"/>
              <a:pathLst>
                <a:path w="2678171" h="2330008" extrusionOk="0">
                  <a:moveTo>
                    <a:pt x="1339086" y="0"/>
                  </a:moveTo>
                  <a:lnTo>
                    <a:pt x="2678169" y="506777"/>
                  </a:lnTo>
                  <a:lnTo>
                    <a:pt x="2678169" y="1823231"/>
                  </a:lnTo>
                  <a:lnTo>
                    <a:pt x="1339086" y="2330008"/>
                  </a:lnTo>
                  <a:lnTo>
                    <a:pt x="2" y="1823231"/>
                  </a:lnTo>
                  <a:lnTo>
                    <a:pt x="2" y="506777"/>
                  </a:lnTo>
                  <a:lnTo>
                    <a:pt x="1339086" y="0"/>
                  </a:lnTo>
                  <a:close/>
                </a:path>
              </a:pathLst>
            </a:custGeom>
            <a:solidFill>
              <a:srgbClr val="A8D0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81" name="Google Shape;481;p19"/>
            <p:cNvCxnSpPr/>
            <p:nvPr/>
          </p:nvCxnSpPr>
          <p:spPr>
            <a:xfrm flipH="1">
              <a:off x="9323948" y="2237123"/>
              <a:ext cx="505419" cy="316653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</p:grpSp>
      <p:grpSp>
        <p:nvGrpSpPr>
          <p:cNvPr id="482" name="Google Shape;482;p19"/>
          <p:cNvGrpSpPr/>
          <p:nvPr/>
        </p:nvGrpSpPr>
        <p:grpSpPr>
          <a:xfrm>
            <a:off x="7841632" y="4431186"/>
            <a:ext cx="947182" cy="1528653"/>
            <a:chOff x="7529259" y="3398598"/>
            <a:chExt cx="1170814" cy="1889572"/>
          </a:xfrm>
        </p:grpSpPr>
        <p:sp>
          <p:nvSpPr>
            <p:cNvPr id="483" name="Google Shape;483;p19"/>
            <p:cNvSpPr/>
            <p:nvPr/>
          </p:nvSpPr>
          <p:spPr>
            <a:xfrm>
              <a:off x="7529259" y="3398598"/>
              <a:ext cx="1170814" cy="1345764"/>
            </a:xfrm>
            <a:custGeom>
              <a:avLst/>
              <a:gdLst/>
              <a:ahLst/>
              <a:cxnLst/>
              <a:rect l="l" t="t" r="r" b="b"/>
              <a:pathLst>
                <a:path w="2678171" h="2330008" extrusionOk="0">
                  <a:moveTo>
                    <a:pt x="1339086" y="0"/>
                  </a:moveTo>
                  <a:lnTo>
                    <a:pt x="2678169" y="506777"/>
                  </a:lnTo>
                  <a:lnTo>
                    <a:pt x="2678169" y="1823231"/>
                  </a:lnTo>
                  <a:lnTo>
                    <a:pt x="1339086" y="2330008"/>
                  </a:lnTo>
                  <a:lnTo>
                    <a:pt x="2" y="1823231"/>
                  </a:lnTo>
                  <a:lnTo>
                    <a:pt x="2" y="506777"/>
                  </a:lnTo>
                  <a:lnTo>
                    <a:pt x="1339086" y="0"/>
                  </a:lnTo>
                  <a:close/>
                </a:path>
              </a:pathLst>
            </a:custGeom>
            <a:solidFill>
              <a:srgbClr val="A8D08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84" name="Google Shape;484;p19"/>
            <p:cNvCxnSpPr/>
            <p:nvPr/>
          </p:nvCxnSpPr>
          <p:spPr>
            <a:xfrm>
              <a:off x="8114939" y="4737118"/>
              <a:ext cx="0" cy="551052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oval" w="med" len="med"/>
            </a:ln>
          </p:spPr>
        </p:cxnSp>
      </p:grpSp>
      <p:sp>
        <p:nvSpPr>
          <p:cNvPr id="9" name="Brandline_LVC">
            <a:extLst>
              <a:ext uri="{FF2B5EF4-FFF2-40B4-BE49-F238E27FC236}">
                <a16:creationId xmlns:a16="http://schemas.microsoft.com/office/drawing/2014/main" id="{C53197B5-FF6F-3867-91CE-D6100F4D48DF}"/>
              </a:ext>
            </a:extLst>
          </p:cNvPr>
          <p:cNvSpPr/>
          <p:nvPr/>
        </p:nvSpPr>
        <p:spPr>
          <a:xfrm>
            <a:off x="5029200" y="816352"/>
            <a:ext cx="6209189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 </a:t>
            </a:r>
            <a:r>
              <a:rPr lang="en-US" sz="2800" i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Statement</a:t>
            </a: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12346938" y="2030013"/>
            <a:ext cx="3484882" cy="3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Duration: 5 mins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905510" y="2646164"/>
            <a:ext cx="15350490" cy="306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to use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perform: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1: Define a function with arguments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2: Use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to return values when the function is called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3: Call the function and display the results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3BF63F-6E15-BDCD-AF41-907AC40C5084}"/>
              </a:ext>
            </a:extLst>
          </p:cNvPr>
          <p:cNvGrpSpPr/>
          <p:nvPr/>
        </p:nvGrpSpPr>
        <p:grpSpPr>
          <a:xfrm>
            <a:off x="1194883" y="6207502"/>
            <a:ext cx="13866234" cy="1329344"/>
            <a:chOff x="1402796" y="7234084"/>
            <a:chExt cx="13866234" cy="1329344"/>
          </a:xfrm>
        </p:grpSpPr>
        <p:sp>
          <p:nvSpPr>
            <p:cNvPr id="8" name="Google Shape;441;p14">
              <a:extLst>
                <a:ext uri="{FF2B5EF4-FFF2-40B4-BE49-F238E27FC236}">
                  <a16:creationId xmlns:a16="http://schemas.microsoft.com/office/drawing/2014/main" id="{80BADBBB-DB84-60B8-DC3F-D2678EF277C0}"/>
                </a:ext>
              </a:extLst>
            </p:cNvPr>
            <p:cNvSpPr/>
            <p:nvPr/>
          </p:nvSpPr>
          <p:spPr>
            <a:xfrm>
              <a:off x="1402796" y="7590971"/>
              <a:ext cx="13866234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A30847-B5F3-F074-783A-35EBBFE20648}"/>
                </a:ext>
              </a:extLst>
            </p:cNvPr>
            <p:cNvSpPr txBox="1"/>
            <p:nvPr/>
          </p:nvSpPr>
          <p:spPr>
            <a:xfrm>
              <a:off x="1701196" y="7658219"/>
              <a:ext cx="12965617" cy="84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Please refer to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Reference Material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section to download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Jupyter </a:t>
              </a:r>
              <a:r>
                <a:rPr lang="en-US" sz="2200" b="1" dirty="0">
                  <a:solidFill>
                    <a:srgbClr val="404040"/>
                  </a:solidFill>
                  <a:latin typeface="Open Sans" panose="020B0606030504020204" pitchFamily="34" charset="0"/>
                </a:rPr>
                <a:t>N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otebook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files for the mentioned topic.</a:t>
              </a:r>
              <a:endParaRPr lang="en-US" sz="2200" b="0" dirty="0">
                <a:solidFill>
                  <a:srgbClr val="404040"/>
                </a:solidFill>
                <a:effectLst/>
                <a:latin typeface="Open Sans" panose="020B0606030504020204" pitchFamily="34" charset="0"/>
              </a:endParaRPr>
            </a:p>
          </p:txBody>
        </p:sp>
        <p:sp>
          <p:nvSpPr>
            <p:cNvPr id="10" name="Google Shape;438;p14">
              <a:extLst>
                <a:ext uri="{FF2B5EF4-FFF2-40B4-BE49-F238E27FC236}">
                  <a16:creationId xmlns:a16="http://schemas.microsoft.com/office/drawing/2014/main" id="{C52B6323-7EF8-25D9-0E8C-80BAC2EB8FAB}"/>
                </a:ext>
              </a:extLst>
            </p:cNvPr>
            <p:cNvSpPr/>
            <p:nvPr/>
          </p:nvSpPr>
          <p:spPr>
            <a:xfrm>
              <a:off x="1653071" y="7234084"/>
              <a:ext cx="2018887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39;p14">
              <a:extLst>
                <a:ext uri="{FF2B5EF4-FFF2-40B4-BE49-F238E27FC236}">
                  <a16:creationId xmlns:a16="http://schemas.microsoft.com/office/drawing/2014/main" id="{FDFE5237-A343-DCEE-7F56-3659461E5A97}"/>
                </a:ext>
              </a:extLst>
            </p:cNvPr>
            <p:cNvSpPr txBox="1"/>
            <p:nvPr/>
          </p:nvSpPr>
          <p:spPr>
            <a:xfrm>
              <a:off x="1937304" y="7240385"/>
              <a:ext cx="1450420" cy="4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 txBox="1">
            <a:spLocks noGrp="1"/>
          </p:cNvSpPr>
          <p:nvPr>
            <p:ph type="body" idx="10"/>
          </p:nvPr>
        </p:nvSpPr>
        <p:spPr>
          <a:xfrm>
            <a:off x="653386" y="4114800"/>
            <a:ext cx="7835706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Python Functions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Scope of a Variable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5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Function: Scope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3048000" y="1741362"/>
            <a:ext cx="10638971" cy="84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Scope in programming defines the environment where the variables can be accessed and referenced.</a:t>
            </a: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5"/>
          <p:cNvSpPr/>
          <p:nvPr/>
        </p:nvSpPr>
        <p:spPr>
          <a:xfrm>
            <a:off x="7012502" y="3886548"/>
            <a:ext cx="2217638" cy="2131946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dirty="0"/>
          </a:p>
        </p:txBody>
      </p:sp>
      <p:cxnSp>
        <p:nvCxnSpPr>
          <p:cNvPr id="506" name="Google Shape;506;p65"/>
          <p:cNvCxnSpPr/>
          <p:nvPr/>
        </p:nvCxnSpPr>
        <p:spPr>
          <a:xfrm>
            <a:off x="7901441" y="6703333"/>
            <a:ext cx="0" cy="0"/>
          </a:xfrm>
          <a:prstGeom prst="straightConnector1">
            <a:avLst/>
          </a:prstGeom>
          <a:noFill/>
          <a:ln w="98425" cap="flat" cmpd="sng">
            <a:solidFill>
              <a:srgbClr val="01ABD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07" name="Google Shape;507;p65"/>
          <p:cNvCxnSpPr/>
          <p:nvPr/>
        </p:nvCxnSpPr>
        <p:spPr>
          <a:xfrm rot="10800000">
            <a:off x="5776968" y="5001085"/>
            <a:ext cx="1057856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9303998" y="4923706"/>
            <a:ext cx="1061108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9" name="Google Shape;509;p65"/>
          <p:cNvSpPr/>
          <p:nvPr/>
        </p:nvSpPr>
        <p:spPr>
          <a:xfrm>
            <a:off x="9065758" y="4758408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87" h="87" extrusionOk="0">
                <a:moveTo>
                  <a:pt x="63" y="76"/>
                </a:moveTo>
                <a:cubicBezTo>
                  <a:pt x="81" y="66"/>
                  <a:pt x="87" y="43"/>
                  <a:pt x="77" y="24"/>
                </a:cubicBezTo>
                <a:cubicBezTo>
                  <a:pt x="66" y="6"/>
                  <a:pt x="43" y="0"/>
                  <a:pt x="24" y="10"/>
                </a:cubicBezTo>
                <a:cubicBezTo>
                  <a:pt x="6" y="21"/>
                  <a:pt x="0" y="44"/>
                  <a:pt x="10" y="62"/>
                </a:cubicBezTo>
                <a:cubicBezTo>
                  <a:pt x="21" y="81"/>
                  <a:pt x="44" y="87"/>
                  <a:pt x="63" y="76"/>
                </a:cubicBezTo>
              </a:path>
            </a:pathLst>
          </a:custGeom>
          <a:solidFill>
            <a:srgbClr val="9CC2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65"/>
          <p:cNvSpPr/>
          <p:nvPr/>
        </p:nvSpPr>
        <p:spPr>
          <a:xfrm>
            <a:off x="6801495" y="4860462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87" h="87" extrusionOk="0">
                <a:moveTo>
                  <a:pt x="63" y="10"/>
                </a:moveTo>
                <a:cubicBezTo>
                  <a:pt x="44" y="0"/>
                  <a:pt x="21" y="6"/>
                  <a:pt x="10" y="24"/>
                </a:cubicBezTo>
                <a:cubicBezTo>
                  <a:pt x="0" y="43"/>
                  <a:pt x="6" y="66"/>
                  <a:pt x="24" y="76"/>
                </a:cubicBezTo>
                <a:cubicBezTo>
                  <a:pt x="43" y="87"/>
                  <a:pt x="66" y="81"/>
                  <a:pt x="77" y="62"/>
                </a:cubicBezTo>
                <a:cubicBezTo>
                  <a:pt x="87" y="44"/>
                  <a:pt x="81" y="21"/>
                  <a:pt x="63" y="10"/>
                </a:cubicBezTo>
              </a:path>
            </a:pathLst>
          </a:custGeom>
          <a:solidFill>
            <a:srgbClr val="9CC2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65"/>
          <p:cNvSpPr/>
          <p:nvPr/>
        </p:nvSpPr>
        <p:spPr>
          <a:xfrm>
            <a:off x="1393371" y="3858582"/>
            <a:ext cx="4344041" cy="2426103"/>
          </a:xfrm>
          <a:prstGeom prst="roundRect">
            <a:avLst>
              <a:gd name="adj" fmla="val 1187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65"/>
          <p:cNvSpPr/>
          <p:nvPr/>
        </p:nvSpPr>
        <p:spPr>
          <a:xfrm>
            <a:off x="5234193" y="3861304"/>
            <a:ext cx="563345" cy="2415236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65"/>
          <p:cNvSpPr txBox="1"/>
          <p:nvPr/>
        </p:nvSpPr>
        <p:spPr>
          <a:xfrm>
            <a:off x="1575885" y="4475309"/>
            <a:ext cx="3666867" cy="126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defines the functional range of any variable or function. </a:t>
            </a: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5"/>
          <p:cNvSpPr/>
          <p:nvPr/>
        </p:nvSpPr>
        <p:spPr>
          <a:xfrm rot="10800000">
            <a:off x="10432575" y="3817082"/>
            <a:ext cx="4488109" cy="2429794"/>
          </a:xfrm>
          <a:prstGeom prst="roundRect">
            <a:avLst>
              <a:gd name="adj" fmla="val 1187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65"/>
          <p:cNvSpPr/>
          <p:nvPr/>
        </p:nvSpPr>
        <p:spPr>
          <a:xfrm rot="10800000">
            <a:off x="10370455" y="3825240"/>
            <a:ext cx="582028" cy="2418910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6" name="Google Shape;516;p65"/>
          <p:cNvSpPr txBox="1"/>
          <p:nvPr/>
        </p:nvSpPr>
        <p:spPr>
          <a:xfrm rot="10800000">
            <a:off x="10943640" y="3972296"/>
            <a:ext cx="3788477" cy="49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65"/>
          <p:cNvSpPr txBox="1"/>
          <p:nvPr/>
        </p:nvSpPr>
        <p:spPr>
          <a:xfrm>
            <a:off x="11001827" y="3944589"/>
            <a:ext cx="3701143" cy="2523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a value of a variable is to be retrieved in a function, it searches for the global environment of each package on the search list.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AE760721-6DB5-F9C2-0ADA-4151C042E60C}"/>
              </a:ext>
            </a:extLst>
          </p:cNvPr>
          <p:cNvSpPr/>
          <p:nvPr/>
        </p:nvSpPr>
        <p:spPr>
          <a:xfrm>
            <a:off x="6388100" y="816352"/>
            <a:ext cx="348464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Function: Scope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66"/>
          <p:cNvSpPr txBox="1"/>
          <p:nvPr/>
        </p:nvSpPr>
        <p:spPr>
          <a:xfrm>
            <a:off x="3018972" y="1523648"/>
            <a:ext cx="10638971" cy="4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scope:</a:t>
            </a:r>
            <a:endParaRPr dirty="0"/>
          </a:p>
        </p:txBody>
      </p:sp>
      <p:graphicFrame>
        <p:nvGraphicFramePr>
          <p:cNvPr id="525" name="Google Shape;525;p66"/>
          <p:cNvGraphicFramePr/>
          <p:nvPr>
            <p:extLst>
              <p:ext uri="{D42A27DB-BD31-4B8C-83A1-F6EECF244321}">
                <p14:modId xmlns:p14="http://schemas.microsoft.com/office/powerpoint/2010/main" val="3287838291"/>
              </p:ext>
            </p:extLst>
          </p:nvPr>
        </p:nvGraphicFramePr>
        <p:xfrm>
          <a:off x="2616925" y="2583762"/>
          <a:ext cx="11022150" cy="4150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51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Global scope</a:t>
                      </a:r>
                      <a:endParaRPr sz="2200" b="1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Local scope</a:t>
                      </a:r>
                      <a:endParaRPr sz="2200" b="1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Variables and functions defined outside of all classes and functions have global scope. </a:t>
                      </a:r>
                      <a:endParaRPr sz="220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Variables or functions defined inside a function block, including argument names, are local variables.</a:t>
                      </a:r>
                      <a:endParaRPr sz="2200" b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allows variable values to be used or functions to be called from anywhere in the file in the program.</a:t>
                      </a:r>
                      <a:endParaRPr sz="220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It can be accessed only inside the function block.</a:t>
                      </a:r>
                      <a:endParaRPr sz="2200" b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Brandline_LVC">
            <a:extLst>
              <a:ext uri="{FF2B5EF4-FFF2-40B4-BE49-F238E27FC236}">
                <a16:creationId xmlns:a16="http://schemas.microsoft.com/office/drawing/2014/main" id="{AA2B01FD-38E3-ACB7-7A18-87C02840B87E}"/>
              </a:ext>
            </a:extLst>
          </p:cNvPr>
          <p:cNvSpPr/>
          <p:nvPr/>
        </p:nvSpPr>
        <p:spPr>
          <a:xfrm>
            <a:off x="6388100" y="816352"/>
            <a:ext cx="348464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 </a:t>
            </a:r>
            <a:r>
              <a:rPr lang="en-US" dirty="0"/>
              <a:t>Scope of Variables</a:t>
            </a: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12346938" y="2030013"/>
            <a:ext cx="3484882" cy="3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Duration: 5 mins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905510" y="2646164"/>
            <a:ext cx="15350490" cy="306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about the scope of variables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perform: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1: Define and demonstrate a global variable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2: Define and demonstrate local variables inside a function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3:  Modify global variables inside a function using the global keyword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EA9995-36D2-6E0C-42B3-997DDC65C465}"/>
              </a:ext>
            </a:extLst>
          </p:cNvPr>
          <p:cNvGrpSpPr/>
          <p:nvPr/>
        </p:nvGrpSpPr>
        <p:grpSpPr>
          <a:xfrm>
            <a:off x="1194883" y="6207502"/>
            <a:ext cx="13866234" cy="1329344"/>
            <a:chOff x="1402796" y="7234084"/>
            <a:chExt cx="13866234" cy="1329344"/>
          </a:xfrm>
        </p:grpSpPr>
        <p:sp>
          <p:nvSpPr>
            <p:cNvPr id="6" name="Google Shape;441;p14">
              <a:extLst>
                <a:ext uri="{FF2B5EF4-FFF2-40B4-BE49-F238E27FC236}">
                  <a16:creationId xmlns:a16="http://schemas.microsoft.com/office/drawing/2014/main" id="{1931B941-2C67-60D8-38EE-109BD1048DB2}"/>
                </a:ext>
              </a:extLst>
            </p:cNvPr>
            <p:cNvSpPr/>
            <p:nvPr/>
          </p:nvSpPr>
          <p:spPr>
            <a:xfrm>
              <a:off x="1402796" y="7590971"/>
              <a:ext cx="13866234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C39CE2-FD04-2717-C625-C677F2188476}"/>
                </a:ext>
              </a:extLst>
            </p:cNvPr>
            <p:cNvSpPr txBox="1"/>
            <p:nvPr/>
          </p:nvSpPr>
          <p:spPr>
            <a:xfrm>
              <a:off x="1701196" y="7658219"/>
              <a:ext cx="12965617" cy="84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Please refer to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Reference Material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section to download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Jupyter </a:t>
              </a:r>
              <a:r>
                <a:rPr lang="en-US" sz="2200" b="1" dirty="0">
                  <a:solidFill>
                    <a:srgbClr val="404040"/>
                  </a:solidFill>
                  <a:latin typeface="Open Sans" panose="020B0606030504020204" pitchFamily="34" charset="0"/>
                </a:rPr>
                <a:t>N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otebook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files for the mentioned topic.</a:t>
              </a:r>
              <a:endParaRPr lang="en-US" sz="2200" b="0" dirty="0">
                <a:solidFill>
                  <a:srgbClr val="404040"/>
                </a:solidFill>
                <a:effectLst/>
                <a:latin typeface="Open Sans" panose="020B0606030504020204" pitchFamily="34" charset="0"/>
              </a:endParaRPr>
            </a:p>
          </p:txBody>
        </p:sp>
        <p:sp>
          <p:nvSpPr>
            <p:cNvPr id="4" name="Google Shape;438;p14">
              <a:extLst>
                <a:ext uri="{FF2B5EF4-FFF2-40B4-BE49-F238E27FC236}">
                  <a16:creationId xmlns:a16="http://schemas.microsoft.com/office/drawing/2014/main" id="{5C82D30F-25D8-CB71-03A6-9EF6907CC973}"/>
                </a:ext>
              </a:extLst>
            </p:cNvPr>
            <p:cNvSpPr/>
            <p:nvPr/>
          </p:nvSpPr>
          <p:spPr>
            <a:xfrm>
              <a:off x="1653071" y="7234084"/>
              <a:ext cx="2018887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439;p14">
              <a:extLst>
                <a:ext uri="{FF2B5EF4-FFF2-40B4-BE49-F238E27FC236}">
                  <a16:creationId xmlns:a16="http://schemas.microsoft.com/office/drawing/2014/main" id="{878D1140-9C00-6F1C-5A19-6138D955ED5C}"/>
                </a:ext>
              </a:extLst>
            </p:cNvPr>
            <p:cNvSpPr txBox="1"/>
            <p:nvPr/>
          </p:nvSpPr>
          <p:spPr>
            <a:xfrm>
              <a:off x="1937304" y="7240385"/>
              <a:ext cx="1450420" cy="4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85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Generators Function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>
            <a:off x="2068286" y="1480457"/>
            <a:ext cx="12119429" cy="1045029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25400" cap="flat" cmpd="sng">
            <a:solidFill>
              <a:srgbClr val="B3C6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Generators are a special function supported in Python that returns an iterator object with a sequence of values.</a:t>
            </a:r>
            <a:endParaRPr lang="en-US" dirty="0"/>
          </a:p>
        </p:txBody>
      </p:sp>
      <p:sp>
        <p:nvSpPr>
          <p:cNvPr id="536" name="Google Shape;536;p68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Function: Generators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68"/>
          <p:cNvSpPr/>
          <p:nvPr/>
        </p:nvSpPr>
        <p:spPr>
          <a:xfrm>
            <a:off x="2648355" y="4221244"/>
            <a:ext cx="2475188" cy="2475188"/>
          </a:xfrm>
          <a:prstGeom prst="ellipse">
            <a:avLst/>
          </a:prstGeom>
          <a:solidFill>
            <a:srgbClr val="D0CECE"/>
          </a:solidFill>
          <a:ln w="63500" cap="flat" cmpd="sng">
            <a:solidFill>
              <a:srgbClr val="AEABA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9" name="Google Shape;539;p68"/>
          <p:cNvGrpSpPr/>
          <p:nvPr/>
        </p:nvGrpSpPr>
        <p:grpSpPr>
          <a:xfrm>
            <a:off x="4102212" y="6254935"/>
            <a:ext cx="736530" cy="721098"/>
            <a:chOff x="7098146" y="4902279"/>
            <a:chExt cx="1764974" cy="1727996"/>
          </a:xfrm>
        </p:grpSpPr>
        <p:sp>
          <p:nvSpPr>
            <p:cNvPr id="540" name="Google Shape;540;p68"/>
            <p:cNvSpPr/>
            <p:nvPr/>
          </p:nvSpPr>
          <p:spPr>
            <a:xfrm>
              <a:off x="7115399" y="4902279"/>
              <a:ext cx="1727996" cy="1727996"/>
            </a:xfrm>
            <a:prstGeom prst="ellipse">
              <a:avLst/>
            </a:prstGeom>
            <a:solidFill>
              <a:srgbClr val="F7CAAC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7098146" y="5359724"/>
              <a:ext cx="1764974" cy="1095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2" name="Google Shape;542;p68"/>
          <p:cNvSpPr/>
          <p:nvPr/>
        </p:nvSpPr>
        <p:spPr>
          <a:xfrm>
            <a:off x="3849328" y="4015045"/>
            <a:ext cx="673068" cy="673068"/>
          </a:xfrm>
          <a:prstGeom prst="ellipse">
            <a:avLst/>
          </a:prstGeom>
          <a:solidFill>
            <a:srgbClr val="C4E0B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" name="Google Shape;543;p68"/>
          <p:cNvGrpSpPr/>
          <p:nvPr/>
        </p:nvGrpSpPr>
        <p:grpSpPr>
          <a:xfrm>
            <a:off x="4717314" y="5016531"/>
            <a:ext cx="702078" cy="673068"/>
            <a:chOff x="8668754" y="2606445"/>
            <a:chExt cx="1682419" cy="1612900"/>
          </a:xfrm>
        </p:grpSpPr>
        <p:sp>
          <p:nvSpPr>
            <p:cNvPr id="544" name="Google Shape;544;p68"/>
            <p:cNvSpPr/>
            <p:nvPr/>
          </p:nvSpPr>
          <p:spPr>
            <a:xfrm>
              <a:off x="8686260" y="2606445"/>
              <a:ext cx="1612900" cy="1612900"/>
            </a:xfrm>
            <a:prstGeom prst="ellipse">
              <a:avLst/>
            </a:prstGeom>
            <a:solidFill>
              <a:srgbClr val="FFDC6D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68"/>
            <p:cNvSpPr/>
            <p:nvPr/>
          </p:nvSpPr>
          <p:spPr>
            <a:xfrm>
              <a:off x="8668754" y="3093458"/>
              <a:ext cx="1682419" cy="1095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68"/>
          <p:cNvSpPr txBox="1"/>
          <p:nvPr/>
        </p:nvSpPr>
        <p:spPr>
          <a:xfrm>
            <a:off x="4826502" y="3898239"/>
            <a:ext cx="9434285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generator uses a </a:t>
            </a:r>
            <a:r>
              <a:rPr lang="en-US" sz="220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yield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statement instead of a return statement.</a:t>
            </a:r>
            <a:endParaRPr dirty="0"/>
          </a:p>
        </p:txBody>
      </p:sp>
      <p:sp>
        <p:nvSpPr>
          <p:cNvPr id="547" name="Google Shape;547;p68"/>
          <p:cNvSpPr txBox="1"/>
          <p:nvPr/>
        </p:nvSpPr>
        <p:spPr>
          <a:xfrm>
            <a:off x="5479645" y="5057879"/>
            <a:ext cx="8128000" cy="4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generator object can be iterated only once.</a:t>
            </a:r>
            <a:endParaRPr dirty="0"/>
          </a:p>
        </p:txBody>
      </p:sp>
      <p:sp>
        <p:nvSpPr>
          <p:cNvPr id="548" name="Google Shape;548;p68"/>
          <p:cNvSpPr txBox="1"/>
          <p:nvPr/>
        </p:nvSpPr>
        <p:spPr>
          <a:xfrm>
            <a:off x="4845942" y="6500140"/>
            <a:ext cx="8128000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 with a </a:t>
            </a:r>
            <a:r>
              <a:rPr lang="en-US" sz="220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yield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statement is termed a generator.</a:t>
            </a:r>
            <a:endParaRPr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36F00285-EBEE-E0AF-8661-11081F2CBEF6}"/>
              </a:ext>
            </a:extLst>
          </p:cNvPr>
          <p:cNvSpPr/>
          <p:nvPr/>
        </p:nvSpPr>
        <p:spPr>
          <a:xfrm>
            <a:off x="5791200" y="816352"/>
            <a:ext cx="469114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 </a:t>
            </a:r>
            <a:r>
              <a:rPr lang="en-US" sz="2800" b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vs. </a:t>
            </a:r>
            <a:r>
              <a:rPr lang="en-US" sz="2800" b="1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yield </a:t>
            </a: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Statement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5" name="Google Shape;555;p69"/>
          <p:cNvSpPr/>
          <p:nvPr/>
        </p:nvSpPr>
        <p:spPr>
          <a:xfrm>
            <a:off x="8940799" y="3470214"/>
            <a:ext cx="5820229" cy="3874015"/>
          </a:xfrm>
          <a:prstGeom prst="roundRect">
            <a:avLst>
              <a:gd name="adj" fmla="val 8667"/>
            </a:avLst>
          </a:prstGeom>
          <a:solidFill>
            <a:srgbClr val="F2F2F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9"/>
          <p:cNvSpPr txBox="1"/>
          <p:nvPr/>
        </p:nvSpPr>
        <p:spPr>
          <a:xfrm>
            <a:off x="9564265" y="4186854"/>
            <a:ext cx="4630706" cy="220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yield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statement implies that the transfer of control is temporary.</a:t>
            </a:r>
            <a:endParaRPr dirty="0"/>
          </a:p>
          <a:p>
            <a:pPr marL="228600" marR="0" lvl="1" indent="-228600" algn="l" rtl="0">
              <a:lnSpc>
                <a:spcPct val="115000"/>
              </a:lnSpc>
              <a:spcBef>
                <a:spcPts val="133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does not destroy the states of the function’s local variables.</a:t>
            </a:r>
            <a:endParaRPr lang="en-US" dirty="0"/>
          </a:p>
        </p:txBody>
      </p:sp>
      <p:sp>
        <p:nvSpPr>
          <p:cNvPr id="557" name="Google Shape;557;p69"/>
          <p:cNvSpPr/>
          <p:nvPr/>
        </p:nvSpPr>
        <p:spPr>
          <a:xfrm>
            <a:off x="1605788" y="3470214"/>
            <a:ext cx="5593298" cy="3830471"/>
          </a:xfrm>
          <a:prstGeom prst="roundRect">
            <a:avLst>
              <a:gd name="adj" fmla="val 8667"/>
            </a:avLst>
          </a:prstGeom>
          <a:solidFill>
            <a:srgbClr val="F2F2F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69"/>
          <p:cNvGrpSpPr/>
          <p:nvPr/>
        </p:nvGrpSpPr>
        <p:grpSpPr>
          <a:xfrm>
            <a:off x="2162512" y="2638679"/>
            <a:ext cx="4427542" cy="1136822"/>
            <a:chOff x="1591293" y="2718487"/>
            <a:chExt cx="4427542" cy="1136822"/>
          </a:xfrm>
        </p:grpSpPr>
        <p:sp>
          <p:nvSpPr>
            <p:cNvPr id="559" name="Google Shape;559;p69"/>
            <p:cNvSpPr/>
            <p:nvPr/>
          </p:nvSpPr>
          <p:spPr>
            <a:xfrm rot="10800000">
              <a:off x="1591293" y="3550024"/>
              <a:ext cx="4427542" cy="305284"/>
            </a:xfrm>
            <a:prstGeom prst="trapezoid">
              <a:avLst>
                <a:gd name="adj" fmla="val 49372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9"/>
            <p:cNvSpPr/>
            <p:nvPr/>
          </p:nvSpPr>
          <p:spPr>
            <a:xfrm>
              <a:off x="1741828" y="2718487"/>
              <a:ext cx="4131774" cy="1136822"/>
            </a:xfrm>
            <a:prstGeom prst="round2SameRect">
              <a:avLst>
                <a:gd name="adj1" fmla="val 16993"/>
                <a:gd name="adj2" fmla="val 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69"/>
          <p:cNvSpPr txBox="1"/>
          <p:nvPr/>
        </p:nvSpPr>
        <p:spPr>
          <a:xfrm>
            <a:off x="2313047" y="2954510"/>
            <a:ext cx="41317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return statement</a:t>
            </a:r>
            <a:endParaRPr dirty="0"/>
          </a:p>
        </p:txBody>
      </p:sp>
      <p:sp>
        <p:nvSpPr>
          <p:cNvPr id="562" name="Google Shape;562;p69"/>
          <p:cNvSpPr/>
          <p:nvPr/>
        </p:nvSpPr>
        <p:spPr>
          <a:xfrm rot="10800000">
            <a:off x="9564265" y="3484730"/>
            <a:ext cx="4427542" cy="305284"/>
          </a:xfrm>
          <a:prstGeom prst="trapezoid">
            <a:avLst>
              <a:gd name="adj" fmla="val 49372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9"/>
          <p:cNvSpPr/>
          <p:nvPr/>
        </p:nvSpPr>
        <p:spPr>
          <a:xfrm>
            <a:off x="9714800" y="2653193"/>
            <a:ext cx="4131774" cy="1136822"/>
          </a:xfrm>
          <a:prstGeom prst="round2SameRect">
            <a:avLst>
              <a:gd name="adj1" fmla="val 16993"/>
              <a:gd name="adj2" fmla="val 0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9"/>
          <p:cNvSpPr txBox="1"/>
          <p:nvPr/>
        </p:nvSpPr>
        <p:spPr>
          <a:xfrm>
            <a:off x="9695530" y="2983538"/>
            <a:ext cx="41317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yield statement</a:t>
            </a:r>
            <a:endParaRPr dirty="0"/>
          </a:p>
        </p:txBody>
      </p:sp>
      <p:sp>
        <p:nvSpPr>
          <p:cNvPr id="565" name="Google Shape;565;p69"/>
          <p:cNvSpPr txBox="1"/>
          <p:nvPr/>
        </p:nvSpPr>
        <p:spPr>
          <a:xfrm>
            <a:off x="1856743" y="4107027"/>
            <a:ext cx="5198171" cy="304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US" sz="2200" b="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i="1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statement implies that the function is returning control of execution to the point from where the function is called. 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process destroys the local variables and values generated.</a:t>
            </a:r>
            <a:endParaRPr dirty="0"/>
          </a:p>
          <a:p>
            <a:pPr marL="171450" marR="0" lvl="1" indent="-3175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69"/>
          <p:cNvSpPr txBox="1"/>
          <p:nvPr/>
        </p:nvSpPr>
        <p:spPr>
          <a:xfrm>
            <a:off x="3018972" y="1654277"/>
            <a:ext cx="10638971" cy="48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differences between the </a:t>
            </a:r>
            <a:r>
              <a:rPr lang="en-US" sz="220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return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20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yield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statements are given below:</a:t>
            </a:r>
            <a:endParaRPr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8839CC13-4909-CD18-4BE3-0220CEF03299}"/>
              </a:ext>
            </a:extLst>
          </p:cNvPr>
          <p:cNvSpPr/>
          <p:nvPr/>
        </p:nvSpPr>
        <p:spPr>
          <a:xfrm>
            <a:off x="5232400" y="816352"/>
            <a:ext cx="5794455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Generator: Example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3" name="Google Shape;573;p70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846" y="2752479"/>
            <a:ext cx="6172200" cy="2565400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74" name="Google Shape;574;p70"/>
          <p:cNvSpPr/>
          <p:nvPr/>
        </p:nvSpPr>
        <p:spPr>
          <a:xfrm>
            <a:off x="3541487" y="1396228"/>
            <a:ext cx="8694056" cy="6740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Here a generator function is defined that yields three values:</a:t>
            </a:r>
            <a:endParaRPr dirty="0"/>
          </a:p>
        </p:txBody>
      </p:sp>
      <p:grpSp>
        <p:nvGrpSpPr>
          <p:cNvPr id="575" name="Google Shape;575;p70"/>
          <p:cNvGrpSpPr/>
          <p:nvPr/>
        </p:nvGrpSpPr>
        <p:grpSpPr>
          <a:xfrm>
            <a:off x="2452914" y="6251696"/>
            <a:ext cx="11727543" cy="1644075"/>
            <a:chOff x="2757714" y="7296725"/>
            <a:chExt cx="10522857" cy="1281218"/>
          </a:xfrm>
        </p:grpSpPr>
        <p:sp>
          <p:nvSpPr>
            <p:cNvPr id="576" name="Google Shape;576;p70"/>
            <p:cNvSpPr/>
            <p:nvPr/>
          </p:nvSpPr>
          <p:spPr>
            <a:xfrm>
              <a:off x="2918079" y="7296725"/>
              <a:ext cx="1532100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0"/>
            <p:cNvSpPr txBox="1"/>
            <p:nvPr/>
          </p:nvSpPr>
          <p:spPr>
            <a:xfrm>
              <a:off x="3273283" y="7307825"/>
              <a:ext cx="11007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8" name="Google Shape;578;p70"/>
            <p:cNvSpPr txBox="1"/>
            <p:nvPr/>
          </p:nvSpPr>
          <p:spPr>
            <a:xfrm>
              <a:off x="2993464" y="7723775"/>
              <a:ext cx="10136079" cy="665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In place of multiple </a:t>
              </a:r>
              <a:r>
                <a:rPr lang="en-US" sz="2200" i="1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yield</a:t>
              </a: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 statements, a </a:t>
              </a:r>
              <a:r>
                <a:rPr lang="en-US" sz="2200" b="0" i="1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loop </a:t>
              </a: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can also be used inside the function to generate the values.</a:t>
              </a:r>
              <a:endParaRPr dirty="0"/>
            </a:p>
          </p:txBody>
        </p:sp>
        <p:sp>
          <p:nvSpPr>
            <p:cNvPr id="579" name="Google Shape;579;p70"/>
            <p:cNvSpPr/>
            <p:nvPr/>
          </p:nvSpPr>
          <p:spPr>
            <a:xfrm>
              <a:off x="2757714" y="7605486"/>
              <a:ext cx="10522857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Brandline_LVC">
            <a:extLst>
              <a:ext uri="{FF2B5EF4-FFF2-40B4-BE49-F238E27FC236}">
                <a16:creationId xmlns:a16="http://schemas.microsoft.com/office/drawing/2014/main" id="{4521D040-37DC-CDBD-AE6F-ED469F0DC70D}"/>
              </a:ext>
            </a:extLst>
          </p:cNvPr>
          <p:cNvSpPr/>
          <p:nvPr/>
        </p:nvSpPr>
        <p:spPr>
          <a:xfrm>
            <a:off x="5930900" y="816352"/>
            <a:ext cx="440936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Ways to Use a Generator 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71"/>
          <p:cNvSpPr/>
          <p:nvPr/>
        </p:nvSpPr>
        <p:spPr>
          <a:xfrm>
            <a:off x="4253949" y="1381714"/>
            <a:ext cx="6997148" cy="6740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generator function can be used in two ways:</a:t>
            </a:r>
            <a:endParaRPr dirty="0"/>
          </a:p>
        </p:txBody>
      </p:sp>
      <p:pic>
        <p:nvPicPr>
          <p:cNvPr id="587" name="Google Shape;587;p71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1473" y="3639115"/>
            <a:ext cx="5762756" cy="459048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588" name="Google Shape;588;p71"/>
          <p:cNvSpPr/>
          <p:nvPr/>
        </p:nvSpPr>
        <p:spPr>
          <a:xfrm>
            <a:off x="1607975" y="2274830"/>
            <a:ext cx="5997511" cy="961856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can be used with the built-in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next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function.</a:t>
            </a:r>
            <a:endParaRPr dirty="0"/>
          </a:p>
        </p:txBody>
      </p:sp>
      <p:sp>
        <p:nvSpPr>
          <p:cNvPr id="589" name="Google Shape;589;p71"/>
          <p:cNvSpPr/>
          <p:nvPr/>
        </p:nvSpPr>
        <p:spPr>
          <a:xfrm>
            <a:off x="9042400" y="2318372"/>
            <a:ext cx="5660571" cy="961856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can be used with a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for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loop as an iteration object.</a:t>
            </a:r>
            <a:endParaRPr sz="2200" b="1" i="1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0" name="Google Shape;590;p71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6566" y="3643086"/>
            <a:ext cx="5972792" cy="4615542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" name="Brandline_LVC">
            <a:extLst>
              <a:ext uri="{FF2B5EF4-FFF2-40B4-BE49-F238E27FC236}">
                <a16:creationId xmlns:a16="http://schemas.microsoft.com/office/drawing/2014/main" id="{0F308B24-E78D-A689-1C5F-FD25353F3BB1}"/>
              </a:ext>
            </a:extLst>
          </p:cNvPr>
          <p:cNvSpPr/>
          <p:nvPr/>
        </p:nvSpPr>
        <p:spPr>
          <a:xfrm>
            <a:off x="5346700" y="816352"/>
            <a:ext cx="5578159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Lambda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F9BC1564-0499-8FB3-978C-25A5EBC2C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2875" y="2549373"/>
            <a:ext cx="9036000" cy="85339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3F3F3F"/>
                </a:solidFill>
              </a:rPr>
              <a:t>C</a:t>
            </a:r>
            <a:r>
              <a:rPr lang="en-US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reate and use functions in Python to improve code organization and reusability</a:t>
            </a:r>
            <a:endParaRPr lang="en-US" dirty="0"/>
          </a:p>
        </p:txBody>
      </p:sp>
      <p:sp>
        <p:nvSpPr>
          <p:cNvPr id="30" name="Text Placeholder 44">
            <a:extLst>
              <a:ext uri="{FF2B5EF4-FFF2-40B4-BE49-F238E27FC236}">
                <a16:creationId xmlns:a16="http://schemas.microsoft.com/office/drawing/2014/main" id="{B06A2E9A-42D4-C775-35F4-C60B667CB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32356" y="3539303"/>
            <a:ext cx="9036000" cy="1011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3F3F3F"/>
                </a:solidFill>
              </a:rPr>
              <a:t>I</a:t>
            </a:r>
            <a:r>
              <a:rPr lang="en-US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dentify the advantages of using functions in programming to improve modularity, simplify debugging, and enhance collaboration</a:t>
            </a:r>
            <a:endParaRPr lang="en-US" dirty="0"/>
          </a:p>
        </p:txBody>
      </p:sp>
      <p:sp>
        <p:nvSpPr>
          <p:cNvPr id="31" name="Text Placeholder 45">
            <a:extLst>
              <a:ext uri="{FF2B5EF4-FFF2-40B4-BE49-F238E27FC236}">
                <a16:creationId xmlns:a16="http://schemas.microsoft.com/office/drawing/2014/main" id="{EAA49534-7DD8-9162-DF65-C3CDAC709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837" y="4653382"/>
            <a:ext cx="9036000" cy="1011600"/>
          </a:xfrm>
        </p:spPr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C</a:t>
            </a:r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onstruct a Python function with different types of arguments to enhance code modularity and flexibility</a:t>
            </a:r>
            <a:endParaRPr lang="en-US" dirty="0"/>
          </a:p>
        </p:txBody>
      </p:sp>
      <p:sp>
        <p:nvSpPr>
          <p:cNvPr id="32" name="Text Placeholder 46">
            <a:extLst>
              <a:ext uri="{FF2B5EF4-FFF2-40B4-BE49-F238E27FC236}">
                <a16:creationId xmlns:a16="http://schemas.microsoft.com/office/drawing/2014/main" id="{B59436E1-5F1C-C23A-A811-A333510539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2873" y="5857314"/>
            <a:ext cx="9034445" cy="1010072"/>
          </a:xfrm>
        </p:spPr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A</a:t>
            </a:r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nalyze the scope of variables within functions to manage variable accessibility and duration effectively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FA12CE-C675-6BD6-DCD8-E9FE4413FB44}"/>
              </a:ext>
            </a:extLst>
          </p:cNvPr>
          <p:cNvGrpSpPr/>
          <p:nvPr/>
        </p:nvGrpSpPr>
        <p:grpSpPr>
          <a:xfrm>
            <a:off x="834119" y="2604867"/>
            <a:ext cx="351220" cy="282105"/>
            <a:chOff x="856801" y="3908282"/>
            <a:chExt cx="351220" cy="282105"/>
          </a:xfrm>
        </p:grpSpPr>
        <p:sp>
          <p:nvSpPr>
            <p:cNvPr id="34" name="Isosceles Triangle 52">
              <a:extLst>
                <a:ext uri="{FF2B5EF4-FFF2-40B4-BE49-F238E27FC236}">
                  <a16:creationId xmlns:a16="http://schemas.microsoft.com/office/drawing/2014/main" id="{17A51DFA-FD62-3939-E82A-CCAFCEBC54CA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97D10AE-D79E-4078-8E98-38831C0CE5D9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8BAEFE8-049D-471F-52D1-81265A3520AD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51AB669-6ABB-48ED-D2CD-200560AA8D92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5D4AE0-65C2-69D8-186A-1F8BD2572CD3}"/>
              </a:ext>
            </a:extLst>
          </p:cNvPr>
          <p:cNvGrpSpPr/>
          <p:nvPr/>
        </p:nvGrpSpPr>
        <p:grpSpPr>
          <a:xfrm>
            <a:off x="834119" y="5961805"/>
            <a:ext cx="351220" cy="282105"/>
            <a:chOff x="856801" y="3908282"/>
            <a:chExt cx="351220" cy="282105"/>
          </a:xfrm>
        </p:grpSpPr>
        <p:sp>
          <p:nvSpPr>
            <p:cNvPr id="39" name="Isosceles Triangle 52">
              <a:extLst>
                <a:ext uri="{FF2B5EF4-FFF2-40B4-BE49-F238E27FC236}">
                  <a16:creationId xmlns:a16="http://schemas.microsoft.com/office/drawing/2014/main" id="{30ABBE45-0425-88DC-3AD6-7FE66BC34AA4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DB6037-0A9C-C571-A889-A1654D21394E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DB16C4A-C05D-8B0B-0378-4E0CAF0DC480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C81342C-BE52-F1E1-2944-1ABAC8C1446E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AD925E-5F29-CF5F-03A9-9317FB9D94F4}"/>
              </a:ext>
            </a:extLst>
          </p:cNvPr>
          <p:cNvGrpSpPr/>
          <p:nvPr/>
        </p:nvGrpSpPr>
        <p:grpSpPr>
          <a:xfrm>
            <a:off x="834119" y="4918858"/>
            <a:ext cx="351220" cy="282105"/>
            <a:chOff x="856801" y="3908282"/>
            <a:chExt cx="351220" cy="282105"/>
          </a:xfrm>
        </p:grpSpPr>
        <p:sp>
          <p:nvSpPr>
            <p:cNvPr id="44" name="Isosceles Triangle 52">
              <a:extLst>
                <a:ext uri="{FF2B5EF4-FFF2-40B4-BE49-F238E27FC236}">
                  <a16:creationId xmlns:a16="http://schemas.microsoft.com/office/drawing/2014/main" id="{30F33BDD-BA4B-ADCE-0BE4-A728FE7D1E0A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3E05B55-1228-F4BF-BF69-80DE5D046407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B863781-D310-5ADA-A363-999005325955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D43185E-A913-093B-94F4-CD0399837F46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261CEE-2262-B278-DC3E-2273CA660A44}"/>
              </a:ext>
            </a:extLst>
          </p:cNvPr>
          <p:cNvGrpSpPr/>
          <p:nvPr/>
        </p:nvGrpSpPr>
        <p:grpSpPr>
          <a:xfrm>
            <a:off x="834119" y="3671509"/>
            <a:ext cx="351220" cy="282105"/>
            <a:chOff x="856801" y="3908282"/>
            <a:chExt cx="351220" cy="282105"/>
          </a:xfrm>
        </p:grpSpPr>
        <p:sp>
          <p:nvSpPr>
            <p:cNvPr id="49" name="Isosceles Triangle 52">
              <a:extLst>
                <a:ext uri="{FF2B5EF4-FFF2-40B4-BE49-F238E27FC236}">
                  <a16:creationId xmlns:a16="http://schemas.microsoft.com/office/drawing/2014/main" id="{8625E618-8766-B7CC-F014-157B7C77782C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38D438A-2531-2BD9-A3E2-B77964F46474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74795B0-6047-2819-0FC2-89D4108986A8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5E80C9B-5C85-40D2-95D8-4CB427587A82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sp>
        <p:nvSpPr>
          <p:cNvPr id="60" name="Text Placeholder 46">
            <a:extLst>
              <a:ext uri="{FF2B5EF4-FFF2-40B4-BE49-F238E27FC236}">
                <a16:creationId xmlns:a16="http://schemas.microsoft.com/office/drawing/2014/main" id="{C89AA3A2-BC68-C406-DA8F-9CDE87A2CEA3}"/>
              </a:ext>
            </a:extLst>
          </p:cNvPr>
          <p:cNvSpPr txBox="1">
            <a:spLocks/>
          </p:cNvSpPr>
          <p:nvPr/>
        </p:nvSpPr>
        <p:spPr>
          <a:xfrm>
            <a:off x="1298693" y="6827429"/>
            <a:ext cx="9034445" cy="1010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F3F3F"/>
                </a:solidFill>
              </a:rPr>
              <a:t>U</a:t>
            </a:r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tilize Python generators for efficient data handling to optimize memory usage and performance</a:t>
            </a: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7A4B2A-01D9-9288-DD39-61AB089E6BCB}"/>
              </a:ext>
            </a:extLst>
          </p:cNvPr>
          <p:cNvGrpSpPr/>
          <p:nvPr/>
        </p:nvGrpSpPr>
        <p:grpSpPr>
          <a:xfrm>
            <a:off x="799939" y="6897790"/>
            <a:ext cx="351220" cy="282105"/>
            <a:chOff x="856801" y="3908282"/>
            <a:chExt cx="351220" cy="282105"/>
          </a:xfrm>
        </p:grpSpPr>
        <p:sp>
          <p:nvSpPr>
            <p:cNvPr id="62" name="Isosceles Triangle 52">
              <a:extLst>
                <a:ext uri="{FF2B5EF4-FFF2-40B4-BE49-F238E27FC236}">
                  <a16:creationId xmlns:a16="http://schemas.microsoft.com/office/drawing/2014/main" id="{D9D6D3D7-B52B-FDEA-93B6-1EA00BAD592F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874DFCB-E1FA-33D9-8E89-C3849D881980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E207C5D2-B5BA-5A23-AE08-FCF84C72B5E3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C8ACC674-1544-1388-C52B-5C989CB0AB24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Lambda Functions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2" name="Google Shape;602;p73"/>
          <p:cNvSpPr/>
          <p:nvPr/>
        </p:nvSpPr>
        <p:spPr>
          <a:xfrm>
            <a:off x="1278204" y="1325790"/>
            <a:ext cx="14670156" cy="123898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Python lambda functions are anonymous functions defined using the keyword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lambda.</a:t>
            </a:r>
            <a:endParaRPr dirty="0"/>
          </a:p>
        </p:txBody>
      </p:sp>
      <p:sp>
        <p:nvSpPr>
          <p:cNvPr id="603" name="Google Shape;603;p73"/>
          <p:cNvSpPr/>
          <p:nvPr/>
        </p:nvSpPr>
        <p:spPr>
          <a:xfrm>
            <a:off x="0" y="3383808"/>
            <a:ext cx="4405742" cy="4405742"/>
          </a:xfrm>
          <a:prstGeom prst="arc">
            <a:avLst>
              <a:gd name="adj1" fmla="val 16200000"/>
              <a:gd name="adj2" fmla="val 5395857"/>
            </a:avLst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oval" w="lg" len="lg"/>
            <a:tailEnd type="oval" w="lg" len="lg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3"/>
          <p:cNvSpPr/>
          <p:nvPr/>
        </p:nvSpPr>
        <p:spPr>
          <a:xfrm>
            <a:off x="1627322" y="4511300"/>
            <a:ext cx="2158928" cy="2063672"/>
          </a:xfrm>
          <a:prstGeom prst="ellipse">
            <a:avLst/>
          </a:prstGeom>
          <a:solidFill>
            <a:srgbClr val="F2F2F2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Features:</a:t>
            </a:r>
            <a:endParaRPr dirty="0"/>
          </a:p>
        </p:txBody>
      </p:sp>
      <p:sp>
        <p:nvSpPr>
          <p:cNvPr id="605" name="Google Shape;605;p73"/>
          <p:cNvSpPr/>
          <p:nvPr/>
        </p:nvSpPr>
        <p:spPr>
          <a:xfrm>
            <a:off x="3131374" y="3511836"/>
            <a:ext cx="457200" cy="457200"/>
          </a:xfrm>
          <a:prstGeom prst="ellipse">
            <a:avLst/>
          </a:prstGeom>
          <a:solidFill>
            <a:srgbClr val="F4B08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73"/>
          <p:cNvSpPr/>
          <p:nvPr/>
        </p:nvSpPr>
        <p:spPr>
          <a:xfrm>
            <a:off x="3131374" y="7214336"/>
            <a:ext cx="457200" cy="457200"/>
          </a:xfrm>
          <a:prstGeom prst="ellipse">
            <a:avLst/>
          </a:prstGeom>
          <a:solidFill>
            <a:srgbClr val="B3C6E7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4041304" y="4593601"/>
            <a:ext cx="457200" cy="457200"/>
          </a:xfrm>
          <a:prstGeom prst="ellipse">
            <a:avLst/>
          </a:prstGeom>
          <a:solidFill>
            <a:srgbClr val="FEE599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73"/>
          <p:cNvSpPr/>
          <p:nvPr/>
        </p:nvSpPr>
        <p:spPr>
          <a:xfrm>
            <a:off x="4023481" y="6111788"/>
            <a:ext cx="457200" cy="457200"/>
          </a:xfrm>
          <a:prstGeom prst="ellipse">
            <a:avLst/>
          </a:prstGeom>
          <a:solidFill>
            <a:srgbClr val="C4E0B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73"/>
          <p:cNvSpPr txBox="1"/>
          <p:nvPr/>
        </p:nvSpPr>
        <p:spPr>
          <a:xfrm>
            <a:off x="3889055" y="3198857"/>
            <a:ext cx="10533741" cy="84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lambda function may have any number of arguments but contains only one expression.</a:t>
            </a:r>
            <a:endParaRPr dirty="0"/>
          </a:p>
        </p:txBody>
      </p:sp>
      <p:sp>
        <p:nvSpPr>
          <p:cNvPr id="610" name="Google Shape;610;p73"/>
          <p:cNvSpPr txBox="1"/>
          <p:nvPr/>
        </p:nvSpPr>
        <p:spPr>
          <a:xfrm>
            <a:off x="4675948" y="4467119"/>
            <a:ext cx="10309261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lambda functions are syntactically restricted to only a single expression, which is evaluated and returned.</a:t>
            </a:r>
            <a:endParaRPr dirty="0"/>
          </a:p>
        </p:txBody>
      </p:sp>
      <p:sp>
        <p:nvSpPr>
          <p:cNvPr id="611" name="Google Shape;611;p73"/>
          <p:cNvSpPr txBox="1"/>
          <p:nvPr/>
        </p:nvSpPr>
        <p:spPr>
          <a:xfrm>
            <a:off x="4675948" y="5932777"/>
            <a:ext cx="10309261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lambda function can be defined without assigning a variable or explicitly calling it.</a:t>
            </a:r>
            <a:endParaRPr dirty="0"/>
          </a:p>
        </p:txBody>
      </p:sp>
      <p:sp>
        <p:nvSpPr>
          <p:cNvPr id="612" name="Google Shape;612;p73"/>
          <p:cNvSpPr txBox="1"/>
          <p:nvPr/>
        </p:nvSpPr>
        <p:spPr>
          <a:xfrm>
            <a:off x="3889055" y="7207446"/>
            <a:ext cx="10845468" cy="45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Syntax: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lambda arguments: expression</a:t>
            </a:r>
            <a:endParaRPr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477E937F-AA4F-D55E-188C-4747B048C648}"/>
              </a:ext>
            </a:extLst>
          </p:cNvPr>
          <p:cNvSpPr/>
          <p:nvPr/>
        </p:nvSpPr>
        <p:spPr>
          <a:xfrm>
            <a:off x="6096000" y="816352"/>
            <a:ext cx="407400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Lambda Function: Example</a:t>
            </a:r>
          </a:p>
        </p:txBody>
      </p:sp>
      <p:sp>
        <p:nvSpPr>
          <p:cNvPr id="574" name="Google Shape;574;p70"/>
          <p:cNvSpPr/>
          <p:nvPr/>
        </p:nvSpPr>
        <p:spPr>
          <a:xfrm>
            <a:off x="2502052" y="1782622"/>
            <a:ext cx="11251769" cy="6740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example demonstrates how to use a lambda function in Python to add 10 to a given number:</a:t>
            </a:r>
            <a:endParaRPr lang="en-US"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4521D040-37DC-CDBD-AE6F-ED469F0DC70D}"/>
              </a:ext>
            </a:extLst>
          </p:cNvPr>
          <p:cNvSpPr/>
          <p:nvPr/>
        </p:nvSpPr>
        <p:spPr>
          <a:xfrm>
            <a:off x="5710432" y="816352"/>
            <a:ext cx="485029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1503B6-7C1D-640D-6EC3-39488574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20" y="3591252"/>
            <a:ext cx="7057435" cy="2231600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710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Function Types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Functions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75"/>
          <p:cNvSpPr/>
          <p:nvPr/>
        </p:nvSpPr>
        <p:spPr>
          <a:xfrm>
            <a:off x="4253949" y="1381714"/>
            <a:ext cx="6997148" cy="67407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 can be of two types:</a:t>
            </a:r>
            <a:endParaRPr dirty="0"/>
          </a:p>
        </p:txBody>
      </p:sp>
      <p:graphicFrame>
        <p:nvGraphicFramePr>
          <p:cNvPr id="625" name="Google Shape;625;p75"/>
          <p:cNvGraphicFramePr/>
          <p:nvPr>
            <p:extLst>
              <p:ext uri="{D42A27DB-BD31-4B8C-83A1-F6EECF244321}">
                <p14:modId xmlns:p14="http://schemas.microsoft.com/office/powerpoint/2010/main" val="1744041238"/>
              </p:ext>
            </p:extLst>
          </p:nvPr>
        </p:nvGraphicFramePr>
        <p:xfrm>
          <a:off x="2365829" y="2598276"/>
          <a:ext cx="11117950" cy="4150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60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Built-in functions</a:t>
                      </a:r>
                      <a:endParaRPr sz="2200" b="1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 u="none" strike="noStrike" cap="none" dirty="0">
                          <a:solidFill>
                            <a:srgbClr val="404040"/>
                          </a:solidFill>
                          <a:latin typeface="Open Sans" panose="020B0606030504020204" pitchFamily="34" charset="0"/>
                          <a:ea typeface="Open Sans"/>
                          <a:cs typeface="Open Sans"/>
                          <a:sym typeface="Open Sans"/>
                        </a:rPr>
                        <a:t>User-defined functions</a:t>
                      </a:r>
                      <a:endParaRPr sz="2200" b="1" dirty="0">
                        <a:solidFill>
                          <a:srgbClr val="404040"/>
                        </a:solidFill>
                        <a:latin typeface="Open Sans" panose="020B0606030504020204" pitchFamily="34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Built-in functions are predefined functions in the programming framework.</a:t>
                      </a:r>
                      <a:endParaRPr sz="2200" b="0" i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Python supports the creation of customized, user-defined functions to perform specific tasks.</a:t>
                      </a:r>
                      <a:endParaRPr sz="2200" b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Python has basic built-in functions, such as len(), sum(), type(), slice(), next(), help(), and format().</a:t>
                      </a:r>
                      <a:endParaRPr sz="220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cap="none" dirty="0">
                          <a:solidFill>
                            <a:srgbClr val="3F3F3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 user can give any function a name with any number of arguments.</a:t>
                      </a:r>
                      <a:endParaRPr sz="2200" b="0" u="none" strike="noStrike" cap="none" dirty="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Brandline_LVC">
            <a:extLst>
              <a:ext uri="{FF2B5EF4-FFF2-40B4-BE49-F238E27FC236}">
                <a16:creationId xmlns:a16="http://schemas.microsoft.com/office/drawing/2014/main" id="{B8C3427F-9E6D-48F7-AD6F-808BDC6CFA23}"/>
              </a:ext>
            </a:extLst>
          </p:cNvPr>
          <p:cNvSpPr/>
          <p:nvPr/>
        </p:nvSpPr>
        <p:spPr>
          <a:xfrm>
            <a:off x="6070600" y="816352"/>
            <a:ext cx="4123611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6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Functional Programming Implementation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7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Functional Programming Methods 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77"/>
          <p:cNvSpPr/>
          <p:nvPr/>
        </p:nvSpPr>
        <p:spPr>
          <a:xfrm>
            <a:off x="2975429" y="1251085"/>
            <a:ext cx="11335657" cy="958927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These built-in functions facilitate functional programming in Python, which uses methods to define computations.</a:t>
            </a:r>
            <a:endParaRPr dirty="0"/>
          </a:p>
        </p:txBody>
      </p:sp>
      <p:grpSp>
        <p:nvGrpSpPr>
          <p:cNvPr id="638" name="Google Shape;638;p77"/>
          <p:cNvGrpSpPr/>
          <p:nvPr/>
        </p:nvGrpSpPr>
        <p:grpSpPr>
          <a:xfrm>
            <a:off x="1349596" y="2618721"/>
            <a:ext cx="13433982" cy="3980767"/>
            <a:chOff x="609367" y="2110721"/>
            <a:chExt cx="13433982" cy="3980767"/>
          </a:xfrm>
        </p:grpSpPr>
        <p:sp>
          <p:nvSpPr>
            <p:cNvPr id="639" name="Google Shape;639;p77"/>
            <p:cNvSpPr/>
            <p:nvPr/>
          </p:nvSpPr>
          <p:spPr>
            <a:xfrm>
              <a:off x="6697135" y="3193219"/>
              <a:ext cx="2929467" cy="1351845"/>
            </a:xfrm>
            <a:custGeom>
              <a:avLst/>
              <a:gdLst/>
              <a:ahLst/>
              <a:cxnLst/>
              <a:rect l="l" t="t" r="r" b="b"/>
              <a:pathLst>
                <a:path w="1168" h="538" extrusionOk="0">
                  <a:moveTo>
                    <a:pt x="12" y="322"/>
                  </a:moveTo>
                  <a:cubicBezTo>
                    <a:pt x="8" y="327"/>
                    <a:pt x="4" y="332"/>
                    <a:pt x="0" y="338"/>
                  </a:cubicBezTo>
                  <a:cubicBezTo>
                    <a:pt x="256" y="519"/>
                    <a:pt x="256" y="519"/>
                    <a:pt x="256" y="519"/>
                  </a:cubicBezTo>
                  <a:cubicBezTo>
                    <a:pt x="260" y="513"/>
                    <a:pt x="263" y="508"/>
                    <a:pt x="267" y="503"/>
                  </a:cubicBezTo>
                  <a:cubicBezTo>
                    <a:pt x="388" y="332"/>
                    <a:pt x="625" y="292"/>
                    <a:pt x="795" y="413"/>
                  </a:cubicBezTo>
                  <a:cubicBezTo>
                    <a:pt x="843" y="447"/>
                    <a:pt x="881" y="490"/>
                    <a:pt x="907" y="538"/>
                  </a:cubicBezTo>
                  <a:cubicBezTo>
                    <a:pt x="1168" y="363"/>
                    <a:pt x="1168" y="363"/>
                    <a:pt x="1168" y="363"/>
                  </a:cubicBezTo>
                  <a:cubicBezTo>
                    <a:pt x="1120" y="284"/>
                    <a:pt x="1056" y="214"/>
                    <a:pt x="977" y="157"/>
                  </a:cubicBezTo>
                  <a:cubicBezTo>
                    <a:pt x="885" y="92"/>
                    <a:pt x="782" y="53"/>
                    <a:pt x="678" y="37"/>
                  </a:cubicBezTo>
                  <a:cubicBezTo>
                    <a:pt x="429" y="0"/>
                    <a:pt x="168" y="102"/>
                    <a:pt x="12" y="322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77"/>
            <p:cNvSpPr/>
            <p:nvPr/>
          </p:nvSpPr>
          <p:spPr>
            <a:xfrm>
              <a:off x="6282267" y="4127375"/>
              <a:ext cx="1111956" cy="1927579"/>
            </a:xfrm>
            <a:custGeom>
              <a:avLst/>
              <a:gdLst/>
              <a:ahLst/>
              <a:cxnLst/>
              <a:rect l="l" t="t" r="r" b="b"/>
              <a:pathLst>
                <a:path w="444" h="767" extrusionOk="0">
                  <a:moveTo>
                    <a:pt x="184" y="767"/>
                  </a:moveTo>
                  <a:cubicBezTo>
                    <a:pt x="444" y="594"/>
                    <a:pt x="444" y="594"/>
                    <a:pt x="444" y="594"/>
                  </a:cubicBezTo>
                  <a:cubicBezTo>
                    <a:pt x="351" y="478"/>
                    <a:pt x="334" y="315"/>
                    <a:pt x="404" y="18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0" y="242"/>
                    <a:pt x="20" y="546"/>
                    <a:pt x="184" y="767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1" name="Google Shape;641;p77"/>
            <p:cNvSpPr/>
            <p:nvPr/>
          </p:nvSpPr>
          <p:spPr>
            <a:xfrm>
              <a:off x="8887179" y="4183820"/>
              <a:ext cx="1086555" cy="1879600"/>
            </a:xfrm>
            <a:custGeom>
              <a:avLst/>
              <a:gdLst/>
              <a:ahLst/>
              <a:cxnLst/>
              <a:rect l="l" t="t" r="r" b="b"/>
              <a:pathLst>
                <a:path w="433" h="749" extrusionOk="0">
                  <a:moveTo>
                    <a:pt x="48" y="176"/>
                  </a:moveTo>
                  <a:cubicBezTo>
                    <a:pt x="102" y="294"/>
                    <a:pt x="93" y="438"/>
                    <a:pt x="12" y="551"/>
                  </a:cubicBezTo>
                  <a:cubicBezTo>
                    <a:pt x="8" y="557"/>
                    <a:pt x="5" y="562"/>
                    <a:pt x="0" y="567"/>
                  </a:cubicBezTo>
                  <a:cubicBezTo>
                    <a:pt x="256" y="749"/>
                    <a:pt x="256" y="749"/>
                    <a:pt x="256" y="749"/>
                  </a:cubicBezTo>
                  <a:cubicBezTo>
                    <a:pt x="260" y="743"/>
                    <a:pt x="264" y="738"/>
                    <a:pt x="268" y="733"/>
                  </a:cubicBezTo>
                  <a:cubicBezTo>
                    <a:pt x="426" y="510"/>
                    <a:pt x="433" y="225"/>
                    <a:pt x="310" y="0"/>
                  </a:cubicBezTo>
                  <a:lnTo>
                    <a:pt x="48" y="176"/>
                  </a:ln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2" name="Google Shape;642;p77"/>
            <p:cNvSpPr txBox="1"/>
            <p:nvPr/>
          </p:nvSpPr>
          <p:spPr>
            <a:xfrm>
              <a:off x="9973735" y="4574703"/>
              <a:ext cx="4069614" cy="1516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 function</a:t>
              </a:r>
              <a:endParaRPr dirty="0"/>
            </a:p>
            <a:p>
              <a:pPr marL="0" marR="0" lvl="0" indent="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Syntax: 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reduce(func, iterable)</a:t>
              </a:r>
              <a:endParaRPr dirty="0"/>
            </a:p>
            <a:p>
              <a:pPr marL="0" marR="0" lvl="0" indent="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77"/>
            <p:cNvSpPr txBox="1"/>
            <p:nvPr/>
          </p:nvSpPr>
          <p:spPr>
            <a:xfrm>
              <a:off x="609367" y="4493377"/>
              <a:ext cx="5499738" cy="1516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Map function</a:t>
              </a:r>
              <a:endParaRPr dirty="0"/>
            </a:p>
            <a:p>
              <a:pPr marL="0" marR="0" lvl="0" indent="0" algn="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Syntax: 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map(func, iterable)</a:t>
              </a:r>
              <a:endParaRPr dirty="0"/>
            </a:p>
            <a:p>
              <a:pPr marL="0" marR="0" lvl="0" indent="0" algn="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77"/>
            <p:cNvSpPr txBox="1"/>
            <p:nvPr/>
          </p:nvSpPr>
          <p:spPr>
            <a:xfrm>
              <a:off x="5544458" y="2110721"/>
              <a:ext cx="5254174" cy="1516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Filter function</a:t>
              </a:r>
              <a:endParaRPr dirty="0"/>
            </a:p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Syntax: 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filter(func, iterable)</a:t>
              </a:r>
              <a:endParaRPr dirty="0"/>
            </a:p>
            <a:p>
              <a:pPr marL="0" marR="0" lvl="0" indent="0" algn="ctr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endParaRPr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5" name="Google Shape;645;p77"/>
            <p:cNvSpPr txBox="1"/>
            <p:nvPr/>
          </p:nvSpPr>
          <p:spPr>
            <a:xfrm>
              <a:off x="7649258" y="4676301"/>
              <a:ext cx="992579" cy="457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Types</a:t>
              </a:r>
              <a:endParaRPr dirty="0"/>
            </a:p>
          </p:txBody>
        </p:sp>
      </p:grpSp>
      <p:sp>
        <p:nvSpPr>
          <p:cNvPr id="646" name="Google Shape;646;p77"/>
          <p:cNvSpPr txBox="1"/>
          <p:nvPr/>
        </p:nvSpPr>
        <p:spPr>
          <a:xfrm>
            <a:off x="3810000" y="7036321"/>
            <a:ext cx="9564914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map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functions are basic built-in functions, whereas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is part of a module named </a:t>
            </a: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_functools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6" name="Brandline_LVC">
            <a:extLst>
              <a:ext uri="{FF2B5EF4-FFF2-40B4-BE49-F238E27FC236}">
                <a16:creationId xmlns:a16="http://schemas.microsoft.com/office/drawing/2014/main" id="{2BB46B98-822F-C8D6-3633-D5BC744DFA9E}"/>
              </a:ext>
            </a:extLst>
          </p:cNvPr>
          <p:cNvSpPr/>
          <p:nvPr/>
        </p:nvSpPr>
        <p:spPr>
          <a:xfrm>
            <a:off x="4292600" y="816352"/>
            <a:ext cx="7673659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map()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3" name="Google Shape;653;p78"/>
          <p:cNvSpPr/>
          <p:nvPr/>
        </p:nvSpPr>
        <p:spPr>
          <a:xfrm>
            <a:off x="2569686" y="6652541"/>
            <a:ext cx="5261125" cy="89909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4" name="Google Shape;654;p78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8527" y="5694147"/>
            <a:ext cx="5510195" cy="1308406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655" name="Google Shape;655;p78" descr="Graphical user interface, text, application, emai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6369" y="3401406"/>
            <a:ext cx="5542108" cy="1882827"/>
          </a:xfrm>
          <a:prstGeom prst="rect">
            <a:avLst/>
          </a:prstGeom>
          <a:noFill/>
          <a:ln w="88900" cap="sq" cmpd="thickThin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56" name="Google Shape;656;p78"/>
          <p:cNvSpPr/>
          <p:nvPr/>
        </p:nvSpPr>
        <p:spPr>
          <a:xfrm>
            <a:off x="8777203" y="2809698"/>
            <a:ext cx="6005597" cy="4535982"/>
          </a:xfrm>
          <a:prstGeom prst="roundRect">
            <a:avLst>
              <a:gd name="adj" fmla="val 7974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map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takes two arguments: a function and an iterable object.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applies the given function to all elements of the given iteration object.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generates an iterator, which can be converted to a list.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can also use the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lambda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function for implementation.</a:t>
            </a:r>
            <a:endParaRPr dirty="0"/>
          </a:p>
        </p:txBody>
      </p:sp>
      <p:sp>
        <p:nvSpPr>
          <p:cNvPr id="657" name="Google Shape;657;p78"/>
          <p:cNvSpPr/>
          <p:nvPr/>
        </p:nvSpPr>
        <p:spPr>
          <a:xfrm>
            <a:off x="2267096" y="2680477"/>
            <a:ext cx="1603864" cy="519924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dirty="0"/>
          </a:p>
        </p:txBody>
      </p:sp>
      <p:sp>
        <p:nvSpPr>
          <p:cNvPr id="658" name="Google Shape;658;p78"/>
          <p:cNvSpPr txBox="1"/>
          <p:nvPr/>
        </p:nvSpPr>
        <p:spPr>
          <a:xfrm>
            <a:off x="3996267" y="1268913"/>
            <a:ext cx="9127066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map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function can apply a function to each element of an iteration object.</a:t>
            </a:r>
            <a:endParaRPr dirty="0"/>
          </a:p>
        </p:txBody>
      </p:sp>
      <p:sp>
        <p:nvSpPr>
          <p:cNvPr id="15" name="Brandline_LVC">
            <a:extLst>
              <a:ext uri="{FF2B5EF4-FFF2-40B4-BE49-F238E27FC236}">
                <a16:creationId xmlns:a16="http://schemas.microsoft.com/office/drawing/2014/main" id="{B40C1542-B5E3-2955-D0BB-9D36866A6B4A}"/>
              </a:ext>
            </a:extLst>
          </p:cNvPr>
          <p:cNvSpPr/>
          <p:nvPr/>
        </p:nvSpPr>
        <p:spPr>
          <a:xfrm>
            <a:off x="7493001" y="816352"/>
            <a:ext cx="128793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filter()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79"/>
          <p:cNvSpPr txBox="1"/>
          <p:nvPr/>
        </p:nvSpPr>
        <p:spPr>
          <a:xfrm>
            <a:off x="4601029" y="1364342"/>
            <a:ext cx="8040914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filter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filters data based on a condition defined in the function. </a:t>
            </a:r>
            <a:endParaRPr dirty="0"/>
          </a:p>
        </p:txBody>
      </p:sp>
      <p:grpSp>
        <p:nvGrpSpPr>
          <p:cNvPr id="666" name="Google Shape;666;p79"/>
          <p:cNvGrpSpPr/>
          <p:nvPr/>
        </p:nvGrpSpPr>
        <p:grpSpPr>
          <a:xfrm>
            <a:off x="1461554" y="3297056"/>
            <a:ext cx="13366965" cy="3088970"/>
            <a:chOff x="832359" y="3151655"/>
            <a:chExt cx="14625356" cy="3379772"/>
          </a:xfrm>
        </p:grpSpPr>
        <p:sp>
          <p:nvSpPr>
            <p:cNvPr id="667" name="Google Shape;667;p79"/>
            <p:cNvSpPr/>
            <p:nvPr/>
          </p:nvSpPr>
          <p:spPr>
            <a:xfrm>
              <a:off x="8287657" y="3614056"/>
              <a:ext cx="7170058" cy="2917371"/>
            </a:xfrm>
            <a:prstGeom prst="roundRect">
              <a:avLst>
                <a:gd name="adj" fmla="val 7974"/>
              </a:avLst>
            </a:prstGeom>
            <a:solidFill>
              <a:srgbClr val="DDEAF6"/>
            </a:solidFill>
            <a:ln w="25400" cap="flat" cmpd="sng">
              <a:solidFill>
                <a:srgbClr val="BBD6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</a:t>
              </a:r>
              <a:r>
                <a:rPr lang="en-US" sz="2200" b="0" i="1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filter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function also takes a function and an iterable object and applies the function to each element of the iteration object.</a:t>
              </a:r>
              <a:endParaRPr dirty="0"/>
            </a:p>
            <a:p>
              <a:pPr marL="342900" marR="0" lvl="0" indent="-342900" algn="l" rtl="0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given function should return a Boolean value.</a:t>
              </a:r>
              <a:endParaRPr dirty="0"/>
            </a:p>
          </p:txBody>
        </p:sp>
        <p:sp>
          <p:nvSpPr>
            <p:cNvPr id="668" name="Google Shape;668;p79"/>
            <p:cNvSpPr/>
            <p:nvPr/>
          </p:nvSpPr>
          <p:spPr>
            <a:xfrm>
              <a:off x="832359" y="3151655"/>
              <a:ext cx="1719122" cy="594583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 w="25400" cap="flat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</a:t>
              </a:r>
              <a:endParaRPr dirty="0"/>
            </a:p>
          </p:txBody>
        </p:sp>
        <p:pic>
          <p:nvPicPr>
            <p:cNvPr id="669" name="Google Shape;669;p79" descr="A picture containing tex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r="17288"/>
            <a:stretch/>
          </p:blipFill>
          <p:spPr>
            <a:xfrm>
              <a:off x="841828" y="4039391"/>
              <a:ext cx="7082971" cy="1915767"/>
            </a:xfrm>
            <a:prstGeom prst="rect">
              <a:avLst/>
            </a:prstGeom>
            <a:noFill/>
            <a:ln w="88900" cap="sq" cmpd="thickThin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6" name="Brandline_LVC">
            <a:extLst>
              <a:ext uri="{FF2B5EF4-FFF2-40B4-BE49-F238E27FC236}">
                <a16:creationId xmlns:a16="http://schemas.microsoft.com/office/drawing/2014/main" id="{661B3A98-225E-0E79-9553-AC90B362D14E}"/>
              </a:ext>
            </a:extLst>
          </p:cNvPr>
          <p:cNvSpPr/>
          <p:nvPr/>
        </p:nvSpPr>
        <p:spPr>
          <a:xfrm>
            <a:off x="7429501" y="816352"/>
            <a:ext cx="140104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reduce()</a:t>
            </a:r>
            <a:endParaRPr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80"/>
          <p:cNvSpPr txBox="1"/>
          <p:nvPr/>
        </p:nvSpPr>
        <p:spPr>
          <a:xfrm>
            <a:off x="3725333" y="1364342"/>
            <a:ext cx="9550400" cy="8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implements the mathematical technique of folding on an iteration object.</a:t>
            </a:r>
            <a:endParaRPr dirty="0"/>
          </a:p>
        </p:txBody>
      </p:sp>
      <p:grpSp>
        <p:nvGrpSpPr>
          <p:cNvPr id="677" name="Google Shape;677;p80"/>
          <p:cNvGrpSpPr/>
          <p:nvPr/>
        </p:nvGrpSpPr>
        <p:grpSpPr>
          <a:xfrm>
            <a:off x="1664309" y="3449922"/>
            <a:ext cx="13347092" cy="2783238"/>
            <a:chOff x="1217994" y="3151655"/>
            <a:chExt cx="14239721" cy="3379772"/>
          </a:xfrm>
        </p:grpSpPr>
        <p:sp>
          <p:nvSpPr>
            <p:cNvPr id="678" name="Google Shape;678;p80"/>
            <p:cNvSpPr/>
            <p:nvPr/>
          </p:nvSpPr>
          <p:spPr>
            <a:xfrm>
              <a:off x="8287657" y="3614056"/>
              <a:ext cx="7170058" cy="2917371"/>
            </a:xfrm>
            <a:prstGeom prst="roundRect">
              <a:avLst>
                <a:gd name="adj" fmla="val 7974"/>
              </a:avLst>
            </a:prstGeom>
            <a:solidFill>
              <a:srgbClr val="DDEAF6"/>
            </a:solidFill>
            <a:ln w="25400" cap="flat" cmpd="sng">
              <a:solidFill>
                <a:srgbClr val="BBD6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3429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reduce function uses a given function to </a:t>
              </a: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process an </a:t>
              </a:r>
              <a:r>
                <a:rPr lang="en-IN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</a:rPr>
                <a:t>iterable</a:t>
              </a:r>
              <a:r>
                <a:rPr lang="en-US" sz="2200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object</a:t>
              </a: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reduce function applies the function continually to each element of the iterable object and produces a single cumulative value.</a:t>
              </a:r>
              <a:endParaRPr dirty="0"/>
            </a:p>
          </p:txBody>
        </p:sp>
        <p:sp>
          <p:nvSpPr>
            <p:cNvPr id="679" name="Google Shape;679;p80"/>
            <p:cNvSpPr/>
            <p:nvPr/>
          </p:nvSpPr>
          <p:spPr>
            <a:xfrm>
              <a:off x="1229923" y="3151655"/>
              <a:ext cx="1659411" cy="622318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 w="25400" cap="flat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Example</a:t>
              </a:r>
              <a:endParaRPr dirty="0"/>
            </a:p>
          </p:txBody>
        </p:sp>
        <p:pic>
          <p:nvPicPr>
            <p:cNvPr id="680" name="Google Shape;680;p80" descr="Graphical user interface, application, Word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r="30546"/>
            <a:stretch/>
          </p:blipFill>
          <p:spPr>
            <a:xfrm>
              <a:off x="1217994" y="4042309"/>
              <a:ext cx="6465743" cy="2081143"/>
            </a:xfrm>
            <a:prstGeom prst="rect">
              <a:avLst/>
            </a:prstGeom>
            <a:noFill/>
            <a:ln w="88900" cap="sq" cmpd="thickThin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6" name="Brandline_LVC">
            <a:extLst>
              <a:ext uri="{FF2B5EF4-FFF2-40B4-BE49-F238E27FC236}">
                <a16:creationId xmlns:a16="http://schemas.microsoft.com/office/drawing/2014/main" id="{80D15186-C6C6-731B-771D-8B5C2C2EF0F8}"/>
              </a:ext>
            </a:extLst>
          </p:cNvPr>
          <p:cNvSpPr/>
          <p:nvPr/>
        </p:nvSpPr>
        <p:spPr>
          <a:xfrm>
            <a:off x="7213600" y="816352"/>
            <a:ext cx="182967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8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Assisted Practice: Generators, Lambda, and Built-in Functions</a:t>
            </a:r>
            <a:endParaRPr sz="2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12346938" y="2030013"/>
            <a:ext cx="3484882" cy="3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547B"/>
              </a:buClr>
              <a:buSzPts val="7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Duration: 10 mins</a:t>
            </a:r>
            <a:endParaRPr sz="2200" b="0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905510" y="2646164"/>
            <a:ext cx="15350490" cy="306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Objective: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demonstration, you will learn to use the </a:t>
            </a:r>
            <a:r>
              <a:rPr lang="en-US" sz="2200" b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generators, lambda, and built-in functions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Steps to perform: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1: Define a generator function that yields values one by one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2: Introduce the lambda function and use it with built-in functions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Step 3: Apply built-in functions like map(), filter(), or reduce() to process lists efficiently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9994C-0859-FE11-8326-8650A0C9C74B}"/>
              </a:ext>
            </a:extLst>
          </p:cNvPr>
          <p:cNvGrpSpPr/>
          <p:nvPr/>
        </p:nvGrpSpPr>
        <p:grpSpPr>
          <a:xfrm>
            <a:off x="1194883" y="6207502"/>
            <a:ext cx="13866234" cy="1329344"/>
            <a:chOff x="1402796" y="7234084"/>
            <a:chExt cx="13866234" cy="1329344"/>
          </a:xfrm>
        </p:grpSpPr>
        <p:sp>
          <p:nvSpPr>
            <p:cNvPr id="8" name="Google Shape;441;p14">
              <a:extLst>
                <a:ext uri="{FF2B5EF4-FFF2-40B4-BE49-F238E27FC236}">
                  <a16:creationId xmlns:a16="http://schemas.microsoft.com/office/drawing/2014/main" id="{7B90E0E5-ADE5-D603-5C3C-218DA67D5F71}"/>
                </a:ext>
              </a:extLst>
            </p:cNvPr>
            <p:cNvSpPr/>
            <p:nvPr/>
          </p:nvSpPr>
          <p:spPr>
            <a:xfrm>
              <a:off x="1402796" y="7590971"/>
              <a:ext cx="13866234" cy="972457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EF58DE-3453-50EE-8A1A-ACC34EEE3160}"/>
                </a:ext>
              </a:extLst>
            </p:cNvPr>
            <p:cNvSpPr txBox="1"/>
            <p:nvPr/>
          </p:nvSpPr>
          <p:spPr>
            <a:xfrm>
              <a:off x="1701196" y="7658219"/>
              <a:ext cx="12965617" cy="846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Please refer to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Reference Material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section to download the 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Jupyter </a:t>
              </a:r>
              <a:r>
                <a:rPr lang="en-US" sz="2200" b="1" dirty="0">
                  <a:solidFill>
                    <a:srgbClr val="404040"/>
                  </a:solidFill>
                  <a:latin typeface="Open Sans" panose="020B0606030504020204" pitchFamily="34" charset="0"/>
                </a:rPr>
                <a:t>N</a:t>
              </a:r>
              <a:r>
                <a:rPr lang="en-US" sz="2200" b="1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otebook </a:t>
              </a:r>
              <a:r>
                <a:rPr lang="en-US" sz="2200" b="0" i="0" u="none" strike="noStrike" dirty="0">
                  <a:solidFill>
                    <a:srgbClr val="404040"/>
                  </a:solidFill>
                  <a:effectLst/>
                  <a:latin typeface="Open Sans" panose="020B0606030504020204" pitchFamily="34" charset="0"/>
                </a:rPr>
                <a:t>files for the mentioned topic.</a:t>
              </a:r>
              <a:endParaRPr lang="en-US" sz="2200" b="0" dirty="0">
                <a:solidFill>
                  <a:srgbClr val="404040"/>
                </a:solidFill>
                <a:effectLst/>
                <a:latin typeface="Open Sans" panose="020B0606030504020204" pitchFamily="34" charset="0"/>
              </a:endParaRPr>
            </a:p>
          </p:txBody>
        </p:sp>
        <p:sp>
          <p:nvSpPr>
            <p:cNvPr id="10" name="Google Shape;438;p14">
              <a:extLst>
                <a:ext uri="{FF2B5EF4-FFF2-40B4-BE49-F238E27FC236}">
                  <a16:creationId xmlns:a16="http://schemas.microsoft.com/office/drawing/2014/main" id="{5A099A1C-4EA2-C0E0-CF82-E60666D7FB9A}"/>
                </a:ext>
              </a:extLst>
            </p:cNvPr>
            <p:cNvSpPr/>
            <p:nvPr/>
          </p:nvSpPr>
          <p:spPr>
            <a:xfrm>
              <a:off x="1653071" y="7234084"/>
              <a:ext cx="2018887" cy="449100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2200" b="0" i="0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439;p14">
              <a:extLst>
                <a:ext uri="{FF2B5EF4-FFF2-40B4-BE49-F238E27FC236}">
                  <a16:creationId xmlns:a16="http://schemas.microsoft.com/office/drawing/2014/main" id="{9D172ADA-FD96-A869-D9E3-7700F3E60233}"/>
                </a:ext>
              </a:extLst>
            </p:cNvPr>
            <p:cNvSpPr txBox="1"/>
            <p:nvPr/>
          </p:nvSpPr>
          <p:spPr>
            <a:xfrm>
              <a:off x="1937304" y="7240385"/>
              <a:ext cx="1450420" cy="4082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200" b="1" i="1" u="none" strike="noStrike" cap="none" dirty="0">
                  <a:solidFill>
                    <a:srgbClr val="404040"/>
                  </a:solidFill>
                  <a:latin typeface="Open Sans" panose="020B0606030504020204" pitchFamily="34" charset="0"/>
                  <a:ea typeface="Open Sans"/>
                  <a:cs typeface="Open Sans"/>
                  <a:sym typeface="Open Sans"/>
                </a:rPr>
                <a:t>Note</a:t>
              </a:r>
              <a:endParaRPr sz="2200" b="1" i="1" u="none" strike="noStrike" cap="none" dirty="0">
                <a:solidFill>
                  <a:srgbClr val="404040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6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"/>
          <p:cNvSpPr txBox="1">
            <a:spLocks noGrp="1"/>
          </p:cNvSpPr>
          <p:nvPr>
            <p:ph type="body" idx="10"/>
          </p:nvPr>
        </p:nvSpPr>
        <p:spPr>
          <a:xfrm>
            <a:off x="743033" y="2100988"/>
            <a:ext cx="10807533" cy="4561069"/>
          </a:xfr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n-US" dirty="0"/>
              <a:t>ABC is a fintech company that onboards merchants for its payment gateway. Each new merchant requires a customized backend class, leading to separate codes for each module. This process is inefficient and time-consuming.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 By combining repetitive tasks into functions, the same code can be reused across different merchant modules, improving efficiency.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achieve this, the organization will explore functions, variables, and their scope.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28AB1-244A-90FE-41E3-98D26CE3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</p:spPr>
        <p:txBody>
          <a:bodyPr/>
          <a:lstStyle/>
          <a:p>
            <a:r>
              <a:rPr lang="en-US" dirty="0"/>
              <a:t>Business Scenario</a:t>
            </a:r>
            <a:endParaRPr lang="en-IN" dirty="0"/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EC63A471-B6A7-2BD2-9BC6-EAC7063E61E9}"/>
              </a:ext>
            </a:extLst>
          </p:cNvPr>
          <p:cNvSpPr/>
          <p:nvPr/>
        </p:nvSpPr>
        <p:spPr>
          <a:xfrm>
            <a:off x="6146800" y="804749"/>
            <a:ext cx="3962876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F4EF0F-4B56-6F4C-E897-4F616F93ED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b="0" i="0" u="none" strike="noStrike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Functions are an important structure of any programming language to create a modular and reusable application.</a:t>
            </a:r>
            <a:r>
              <a:rPr lang="en-US" sz="2200" b="0" i="0" dirty="0">
                <a:solidFill>
                  <a:srgbClr val="434343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20174-81A7-7B7B-107D-2812D543E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32356" y="3113905"/>
            <a:ext cx="9036000" cy="1011600"/>
          </a:xfrm>
        </p:spPr>
        <p:txBody>
          <a:bodyPr/>
          <a:lstStyle/>
          <a:p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Python functions use the </a:t>
            </a:r>
            <a:r>
              <a:rPr lang="en-US" sz="2200" b="0" i="1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def</a:t>
            </a:r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 keyword to define functions, can take 0 or more arguments, and can return a value or None.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DBA962-C7DF-4327-B514-42AA962AAE94}"/>
              </a:ext>
            </a:extLst>
          </p:cNvPr>
          <p:cNvGrpSpPr/>
          <p:nvPr/>
        </p:nvGrpSpPr>
        <p:grpSpPr>
          <a:xfrm>
            <a:off x="834119" y="2066942"/>
            <a:ext cx="351220" cy="282105"/>
            <a:chOff x="856801" y="3908282"/>
            <a:chExt cx="351220" cy="282105"/>
          </a:xfrm>
        </p:grpSpPr>
        <p:sp>
          <p:nvSpPr>
            <p:cNvPr id="11" name="Isosceles Triangle 52">
              <a:extLst>
                <a:ext uri="{FF2B5EF4-FFF2-40B4-BE49-F238E27FC236}">
                  <a16:creationId xmlns:a16="http://schemas.microsoft.com/office/drawing/2014/main" id="{2C8AF4B7-9594-E7F5-0A63-C33682968D2F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6D61B2-AA76-F99D-4685-FF1B83E6F9AB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2D3F792-EA49-BE4E-FF3F-FE37AF737C58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4D105CB-DADC-32F1-E664-B90ABC63508F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BAAE2C-C663-DD3A-8E2B-02A60639F80F}"/>
              </a:ext>
            </a:extLst>
          </p:cNvPr>
          <p:cNvGrpSpPr/>
          <p:nvPr/>
        </p:nvGrpSpPr>
        <p:grpSpPr>
          <a:xfrm>
            <a:off x="834119" y="3239473"/>
            <a:ext cx="351220" cy="282105"/>
            <a:chOff x="856801" y="3908282"/>
            <a:chExt cx="351220" cy="282105"/>
          </a:xfrm>
        </p:grpSpPr>
        <p:sp>
          <p:nvSpPr>
            <p:cNvPr id="26" name="Isosceles Triangle 52">
              <a:extLst>
                <a:ext uri="{FF2B5EF4-FFF2-40B4-BE49-F238E27FC236}">
                  <a16:creationId xmlns:a16="http://schemas.microsoft.com/office/drawing/2014/main" id="{B6B7DBEE-5DD7-9139-AAAD-23096200455A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718A09-9D0B-1FFC-7B3B-0C716B21A84C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EC8462A-1629-8CD9-4FC6-7A6D6A0B2F02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76D9AE-6B9B-EE62-33A8-52F52EAF8724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7BDC2AC-73B1-9446-2DC8-4945914DD2AC}"/>
              </a:ext>
            </a:extLst>
          </p:cNvPr>
          <p:cNvSpPr txBox="1">
            <a:spLocks/>
          </p:cNvSpPr>
          <p:nvPr/>
        </p:nvSpPr>
        <p:spPr>
          <a:xfrm>
            <a:off x="1311758" y="4267204"/>
            <a:ext cx="9036000" cy="101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Variables declared in the function have a local scope, and variables declared outside a function have a global scope.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D4ADFD-21E1-3CA2-114F-FB8EBBBA72A4}"/>
              </a:ext>
            </a:extLst>
          </p:cNvPr>
          <p:cNvGrpSpPr/>
          <p:nvPr/>
        </p:nvGrpSpPr>
        <p:grpSpPr>
          <a:xfrm>
            <a:off x="813521" y="4392772"/>
            <a:ext cx="351220" cy="282105"/>
            <a:chOff x="856801" y="3908282"/>
            <a:chExt cx="351220" cy="282105"/>
          </a:xfrm>
        </p:grpSpPr>
        <p:sp>
          <p:nvSpPr>
            <p:cNvPr id="39" name="Isosceles Triangle 52">
              <a:extLst>
                <a:ext uri="{FF2B5EF4-FFF2-40B4-BE49-F238E27FC236}">
                  <a16:creationId xmlns:a16="http://schemas.microsoft.com/office/drawing/2014/main" id="{F7C8ACBC-3D57-CA9A-5592-920093C4CA82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105C67B-BD6B-D109-FCDC-275244925DAE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FB317FA-43F0-8691-C9ED-5F29797E50EA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0544666-EA00-9527-AD38-CF59AB69D111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0ECDE1AB-1E5E-B697-6EC9-9BD23C46634B}"/>
              </a:ext>
            </a:extLst>
          </p:cNvPr>
          <p:cNvSpPr txBox="1">
            <a:spLocks/>
          </p:cNvSpPr>
          <p:nvPr/>
        </p:nvSpPr>
        <p:spPr>
          <a:xfrm>
            <a:off x="1311037" y="5445215"/>
            <a:ext cx="9036000" cy="101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Iterators are a way to traverse over a string, list, or tuple, and they exhibit the concept of generators.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22FD3D5-021C-FB64-0FAE-B88C4D5651F4}"/>
              </a:ext>
            </a:extLst>
          </p:cNvPr>
          <p:cNvGrpSpPr/>
          <p:nvPr/>
        </p:nvGrpSpPr>
        <p:grpSpPr>
          <a:xfrm>
            <a:off x="812800" y="5570783"/>
            <a:ext cx="351220" cy="282105"/>
            <a:chOff x="856801" y="3908282"/>
            <a:chExt cx="351220" cy="282105"/>
          </a:xfrm>
        </p:grpSpPr>
        <p:sp>
          <p:nvSpPr>
            <p:cNvPr id="46" name="Isosceles Triangle 52">
              <a:extLst>
                <a:ext uri="{FF2B5EF4-FFF2-40B4-BE49-F238E27FC236}">
                  <a16:creationId xmlns:a16="http://schemas.microsoft.com/office/drawing/2014/main" id="{D55E47D5-4066-3031-90BA-15A1AAB2CD52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E78AA1-E882-DF64-070E-88D6BA52A28B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2997293-985E-EEB1-BB7E-B7BC67B3C84F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C45203F-C694-77D9-62EE-DC37D20B4855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6351019-678B-E1D2-D2A8-8DCC43A31F80}"/>
              </a:ext>
            </a:extLst>
          </p:cNvPr>
          <p:cNvSpPr txBox="1">
            <a:spLocks/>
          </p:cNvSpPr>
          <p:nvPr/>
        </p:nvSpPr>
        <p:spPr>
          <a:xfrm>
            <a:off x="1324767" y="6561442"/>
            <a:ext cx="9036000" cy="101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lang="en-GB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The Lambda keyword defines an anonymous function in Python. </a:t>
            </a:r>
            <a:r>
              <a:rPr lang="en-US" sz="22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34DF44-482D-11ED-6711-2B3F90B4E29B}"/>
              </a:ext>
            </a:extLst>
          </p:cNvPr>
          <p:cNvGrpSpPr/>
          <p:nvPr/>
        </p:nvGrpSpPr>
        <p:grpSpPr>
          <a:xfrm>
            <a:off x="826530" y="6687010"/>
            <a:ext cx="351220" cy="282105"/>
            <a:chOff x="856801" y="3908282"/>
            <a:chExt cx="351220" cy="282105"/>
          </a:xfrm>
        </p:grpSpPr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EF9F18E-BA82-7F76-57A1-48AF1D606F11}"/>
                </a:ext>
              </a:extLst>
            </p:cNvPr>
            <p:cNvSpPr/>
            <p:nvPr/>
          </p:nvSpPr>
          <p:spPr>
            <a:xfrm rot="5400000">
              <a:off x="1042537" y="3991623"/>
              <a:ext cx="218861" cy="112106"/>
            </a:xfrm>
            <a:custGeom>
              <a:avLst/>
              <a:gdLst>
                <a:gd name="connsiteX0" fmla="*/ 0 w 1022741"/>
                <a:gd name="connsiteY0" fmla="*/ 703057 h 703057"/>
                <a:gd name="connsiteX1" fmla="*/ 511371 w 1022741"/>
                <a:gd name="connsiteY1" fmla="*/ 0 h 703057"/>
                <a:gd name="connsiteX2" fmla="*/ 1022741 w 1022741"/>
                <a:gd name="connsiteY2" fmla="*/ 703057 h 703057"/>
                <a:gd name="connsiteX3" fmla="*/ 0 w 1022741"/>
                <a:gd name="connsiteY3" fmla="*/ 703057 h 703057"/>
                <a:gd name="connsiteX0" fmla="*/ 0 w 914400"/>
                <a:gd name="connsiteY0" fmla="*/ 711724 h 711724"/>
                <a:gd name="connsiteX1" fmla="*/ 403030 w 914400"/>
                <a:gd name="connsiteY1" fmla="*/ 0 h 711724"/>
                <a:gd name="connsiteX2" fmla="*/ 914400 w 914400"/>
                <a:gd name="connsiteY2" fmla="*/ 703057 h 711724"/>
                <a:gd name="connsiteX3" fmla="*/ 0 w 914400"/>
                <a:gd name="connsiteY3" fmla="*/ 711724 h 711724"/>
                <a:gd name="connsiteX0" fmla="*/ 0 w 806058"/>
                <a:gd name="connsiteY0" fmla="*/ 711724 h 711724"/>
                <a:gd name="connsiteX1" fmla="*/ 403030 w 806058"/>
                <a:gd name="connsiteY1" fmla="*/ 0 h 711724"/>
                <a:gd name="connsiteX2" fmla="*/ 806058 w 806058"/>
                <a:gd name="connsiteY2" fmla="*/ 707390 h 711724"/>
                <a:gd name="connsiteX3" fmla="*/ 0 w 806058"/>
                <a:gd name="connsiteY3" fmla="*/ 711724 h 711724"/>
                <a:gd name="connsiteX0" fmla="*/ 0 w 689050"/>
                <a:gd name="connsiteY0" fmla="*/ 495041 h 707390"/>
                <a:gd name="connsiteX1" fmla="*/ 286022 w 689050"/>
                <a:gd name="connsiteY1" fmla="*/ 0 h 707390"/>
                <a:gd name="connsiteX2" fmla="*/ 689050 w 689050"/>
                <a:gd name="connsiteY2" fmla="*/ 707390 h 707390"/>
                <a:gd name="connsiteX3" fmla="*/ 0 w 689050"/>
                <a:gd name="connsiteY3" fmla="*/ 495041 h 707390"/>
                <a:gd name="connsiteX0" fmla="*/ 0 w 563374"/>
                <a:gd name="connsiteY0" fmla="*/ 495041 h 495041"/>
                <a:gd name="connsiteX1" fmla="*/ 286022 w 563374"/>
                <a:gd name="connsiteY1" fmla="*/ 0 h 495041"/>
                <a:gd name="connsiteX2" fmla="*/ 563374 w 563374"/>
                <a:gd name="connsiteY2" fmla="*/ 495041 h 495041"/>
                <a:gd name="connsiteX3" fmla="*/ 0 w 563374"/>
                <a:gd name="connsiteY3" fmla="*/ 495041 h 495041"/>
                <a:gd name="connsiteX0" fmla="*/ 0 w 563377"/>
                <a:gd name="connsiteY0" fmla="*/ 495041 h 495041"/>
                <a:gd name="connsiteX1" fmla="*/ 286022 w 563377"/>
                <a:gd name="connsiteY1" fmla="*/ 0 h 495041"/>
                <a:gd name="connsiteX2" fmla="*/ 563377 w 563377"/>
                <a:gd name="connsiteY2" fmla="*/ 490708 h 495041"/>
                <a:gd name="connsiteX3" fmla="*/ 0 w 563377"/>
                <a:gd name="connsiteY3" fmla="*/ 495041 h 495041"/>
                <a:gd name="connsiteX0" fmla="*/ 0 w 593712"/>
                <a:gd name="connsiteY0" fmla="*/ 495041 h 495041"/>
                <a:gd name="connsiteX1" fmla="*/ 286022 w 593712"/>
                <a:gd name="connsiteY1" fmla="*/ 0 h 495041"/>
                <a:gd name="connsiteX2" fmla="*/ 593712 w 593712"/>
                <a:gd name="connsiteY2" fmla="*/ 473374 h 495041"/>
                <a:gd name="connsiteX3" fmla="*/ 0 w 593712"/>
                <a:gd name="connsiteY3" fmla="*/ 495041 h 495041"/>
                <a:gd name="connsiteX0" fmla="*/ 0 w 632713"/>
                <a:gd name="connsiteY0" fmla="*/ 490707 h 490707"/>
                <a:gd name="connsiteX1" fmla="*/ 325023 w 632713"/>
                <a:gd name="connsiteY1" fmla="*/ 0 h 490707"/>
                <a:gd name="connsiteX2" fmla="*/ 632713 w 632713"/>
                <a:gd name="connsiteY2" fmla="*/ 473374 h 490707"/>
                <a:gd name="connsiteX3" fmla="*/ 0 w 632713"/>
                <a:gd name="connsiteY3" fmla="*/ 490707 h 49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713" h="490707">
                  <a:moveTo>
                    <a:pt x="0" y="490707"/>
                  </a:moveTo>
                  <a:lnTo>
                    <a:pt x="325023" y="0"/>
                  </a:lnTo>
                  <a:lnTo>
                    <a:pt x="632713" y="473374"/>
                  </a:lnTo>
                  <a:lnTo>
                    <a:pt x="0" y="490707"/>
                  </a:lnTo>
                  <a:close/>
                </a:path>
              </a:pathLst>
            </a:custGeom>
            <a:solidFill>
              <a:srgbClr val="007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4A4B818-A856-FFC1-5E87-D63B1C96280C}"/>
                </a:ext>
              </a:extLst>
            </p:cNvPr>
            <p:cNvGrpSpPr/>
            <p:nvPr/>
          </p:nvGrpSpPr>
          <p:grpSpPr>
            <a:xfrm>
              <a:off x="856801" y="3908282"/>
              <a:ext cx="282105" cy="282105"/>
              <a:chOff x="9984259" y="2409568"/>
              <a:chExt cx="815546" cy="815546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A6F16EB-0C3C-43C5-846E-EBE4B8D70364}"/>
                  </a:ext>
                </a:extLst>
              </p:cNvPr>
              <p:cNvSpPr/>
              <p:nvPr/>
            </p:nvSpPr>
            <p:spPr>
              <a:xfrm>
                <a:off x="9984259" y="2409568"/>
                <a:ext cx="815546" cy="81554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078EE"/>
                </a:solidFill>
              </a:ln>
              <a:effectLst>
                <a:outerShdw blurRad="38100" dir="10800000" sx="105000" sy="105000" algn="tl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F8366F3-23E2-5686-D127-3AA55C1BCC68}"/>
                  </a:ext>
                </a:extLst>
              </p:cNvPr>
              <p:cNvSpPr/>
              <p:nvPr/>
            </p:nvSpPr>
            <p:spPr>
              <a:xfrm>
                <a:off x="10082990" y="2508299"/>
                <a:ext cx="618919" cy="618919"/>
              </a:xfrm>
              <a:prstGeom prst="ellipse">
                <a:avLst/>
              </a:prstGeom>
              <a:solidFill>
                <a:srgbClr val="0078EE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</p:grp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DF8458-4016-0E44-C95E-6F8F9DCF81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r>
              <a:rPr lang="en-US" dirty="0"/>
              <a:t>Reusability​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219D5F-BDE5-E883-984C-7088CEE4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r>
              <a:rPr lang="en-US" dirty="0"/>
              <a:t>Ease of use​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ED3A29A-B416-A0B3-0BB4-73A756914D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r>
              <a:rPr lang="en-US" dirty="0"/>
              <a:t>Scalability​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2CEC53D-2823-9778-1338-9C1B0CCFD0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r>
              <a:rPr lang="en-US" dirty="0"/>
              <a:t>All of the above​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94A9C-777A-4575-252D-5A49218EC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78759"/>
            <a:ext cx="12401573" cy="1447009"/>
          </a:xfrm>
        </p:spPr>
        <p:txBody>
          <a:bodyPr/>
          <a:lstStyle/>
          <a:p>
            <a:r>
              <a:rPr lang="en-US" dirty="0"/>
              <a:t>The advantages of functions are:​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847A75-AED2-9CB5-29CA-048922798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265CDB-3DCF-6017-A388-65F9C448EA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D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39EE51-44D8-F1A7-B704-CB7326E695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r>
              <a:rPr lang="en-US" dirty="0"/>
              <a:t>Functions are reused, easy to access, and scalable.​</a:t>
            </a:r>
            <a:endParaRPr lang="en-IN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F5A719C-AFEE-8F15-3B2A-5ADBD5C10B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r>
              <a:rPr lang="en-US" dirty="0"/>
              <a:t>All of the above​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E3BC99D-BAF4-C8C5-9069-2B735846E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r>
              <a:rPr lang="en-US" dirty="0"/>
              <a:t>Scalability​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FB1086-A7AB-EBDE-202B-53672FABF5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r>
              <a:rPr lang="en-US" dirty="0"/>
              <a:t>Ease of use​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A0E067-3C6A-8013-52FB-D9E69E6B15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r>
              <a:rPr lang="en-US" dirty="0"/>
              <a:t>Reusability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0681F-6B94-AA12-AF81-1BFA51283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90549"/>
            <a:ext cx="12408327" cy="1434832"/>
          </a:xfrm>
        </p:spPr>
        <p:txBody>
          <a:bodyPr/>
          <a:lstStyle/>
          <a:p>
            <a:r>
              <a:rPr lang="en-US" dirty="0"/>
              <a:t>The advantages of functions are:​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F18099-2810-138F-170D-450583C250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6F40EF-1EB6-F246-C3A3-398285C0B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Arguments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2EE417-D0BE-848C-7DFD-146E4B6C2F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78759"/>
            <a:ext cx="12401573" cy="1447009"/>
          </a:xfrm>
        </p:spPr>
        <p:txBody>
          <a:bodyPr/>
          <a:lstStyle/>
          <a:p>
            <a:r>
              <a:rPr lang="en-US" dirty="0"/>
              <a:t>Information can be passed to a function in the form of _______.​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AE817-6ABF-CA40-10C1-E1D986F78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90" y="1193800"/>
            <a:ext cx="1135063" cy="830263"/>
          </a:xfrm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362CEFB-F250-5C6D-3596-6ADD87E25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All of the above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A0745FE-7890-02AE-5D99-FCECE5C58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b="0" i="0" u="none" strike="noStrike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Tasks</a:t>
            </a:r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​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A45F70-5ACA-D8A1-BF3E-FF260D2B27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</a:rPr>
              <a:t>Names</a:t>
            </a:r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285ADD9-BCC9-6EA9-6EA6-FA96F804F9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A</a:t>
            </a:r>
            <a:endParaRPr lang="en-IN" dirty="0"/>
          </a:p>
        </p:txBody>
      </p:sp>
      <p:sp>
        <p:nvSpPr>
          <p:cNvPr id="735" name="Google Shape;735;p85"/>
          <p:cNvSpPr txBox="1"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Information can be passed to a function in the form of arguments or parameters.​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84D6902-E120-0B05-ECA7-B55B7F03FB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r>
              <a:rPr lang="en-US" dirty="0"/>
              <a:t>All of the above​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D4244F-0B65-AB75-C4C1-598F8B02AD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r>
              <a:rPr lang="en-US" dirty="0"/>
              <a:t>Tasks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9D4304-B029-D850-26C0-DD41966636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r>
              <a:rPr lang="en-US" dirty="0"/>
              <a:t>Names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2478166-869D-976E-C5C0-0778508832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r>
              <a:rPr lang="en-US" dirty="0"/>
              <a:t>Arguments​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4CC12-883A-CAFA-A2F6-F3F59F7B2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90549"/>
            <a:ext cx="12408327" cy="1434832"/>
          </a:xfrm>
        </p:spPr>
        <p:txBody>
          <a:bodyPr/>
          <a:lstStyle/>
          <a:p>
            <a:r>
              <a:rPr lang="en-US" dirty="0"/>
              <a:t>Information can be passed to a function in the form of _______.​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60D73-0030-5F07-52D9-61E0154EFB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62388" y="1197091"/>
            <a:ext cx="1147421" cy="826971"/>
          </a:xfrm>
        </p:spPr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5F25D1-0B72-74E7-8134-A89D39E79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r>
              <a:rPr lang="en-US" dirty="0"/>
              <a:t>func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DC610A5-B00F-49DA-EDE7-3B4673717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r>
              <a:rPr lang="en-US" dirty="0"/>
              <a:t>function</a:t>
            </a:r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90F2276-C7D0-FA53-BA29-DA1D5E3F6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r>
              <a:rPr lang="en-US" dirty="0"/>
              <a:t>def​</a:t>
            </a: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0D8BFA4-314A-D287-CA22-72FE071011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2"/>
            <a:ext cx="11250613" cy="836613"/>
          </a:xfrm>
        </p:spPr>
        <p:txBody>
          <a:bodyPr/>
          <a:lstStyle/>
          <a:p>
            <a:r>
              <a:rPr lang="en-US" dirty="0"/>
              <a:t>All of the above​</a:t>
            </a:r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B738BF-2A1C-71AA-8FC9-B502D4286F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67015" y="578759"/>
            <a:ext cx="12401573" cy="1447009"/>
          </a:xfrm>
        </p:spPr>
        <p:txBody>
          <a:bodyPr/>
          <a:lstStyle/>
          <a:p>
            <a:r>
              <a:rPr lang="en-US" dirty="0"/>
              <a:t>A function is defined using the keyword _____.​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16E65-C917-B286-B231-40ABC1E1A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90" y="1193800"/>
            <a:ext cx="1135063" cy="830263"/>
          </a:xfrm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02A177-687F-410F-D754-C360AA5CD6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51201" y="7277661"/>
            <a:ext cx="8834438" cy="584200"/>
          </a:xfrm>
        </p:spPr>
        <p:txBody>
          <a:bodyPr/>
          <a:lstStyle/>
          <a:p>
            <a:r>
              <a:rPr lang="en-US" dirty="0"/>
              <a:t>C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77D58A-FF53-4C5E-1948-0967C8EAAE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9925" y="7935913"/>
            <a:ext cx="13095288" cy="1004887"/>
          </a:xfrm>
        </p:spPr>
        <p:txBody>
          <a:bodyPr/>
          <a:lstStyle/>
          <a:p>
            <a:r>
              <a:rPr lang="en-US" dirty="0"/>
              <a:t>A function is defined using the keyword def, followed by a function name and parenthesis.​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3A4AEC4-89CA-6CD7-96DF-9CD5BF816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8682" y="5511425"/>
            <a:ext cx="11250613" cy="836613"/>
          </a:xfrm>
        </p:spPr>
        <p:txBody>
          <a:bodyPr/>
          <a:lstStyle/>
          <a:p>
            <a:r>
              <a:rPr lang="en-US" dirty="0"/>
              <a:t>All of the above​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00CD785-F9AE-3DA1-A90F-6C818E9526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4566" y="4568181"/>
            <a:ext cx="11250613" cy="836613"/>
          </a:xfrm>
        </p:spPr>
        <p:txBody>
          <a:bodyPr/>
          <a:lstStyle/>
          <a:p>
            <a:r>
              <a:rPr lang="en-US" dirty="0"/>
              <a:t>def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B44E80B-EA81-B278-0141-3B5C16DB4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4566" y="3629064"/>
            <a:ext cx="11250613" cy="836613"/>
          </a:xfrm>
        </p:spPr>
        <p:txBody>
          <a:bodyPr/>
          <a:lstStyle/>
          <a:p>
            <a:r>
              <a:rPr lang="en-US" dirty="0"/>
              <a:t>function​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182A8A9-9626-62A0-F89C-D8059849FB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30450" y="2698180"/>
            <a:ext cx="11250613" cy="836613"/>
          </a:xfrm>
        </p:spPr>
        <p:txBody>
          <a:bodyPr/>
          <a:lstStyle/>
          <a:p>
            <a:r>
              <a:rPr lang="en-US" dirty="0"/>
              <a:t>func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BA0200-A737-9A07-8389-1C9060462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6241" y="590549"/>
            <a:ext cx="12408327" cy="1434832"/>
          </a:xfrm>
        </p:spPr>
        <p:txBody>
          <a:bodyPr/>
          <a:lstStyle/>
          <a:p>
            <a:r>
              <a:rPr lang="en-US" dirty="0"/>
              <a:t>A function is defined using the keyword _____.​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40B550-BA9E-0A66-3758-FD4E87368B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62388" y="1197091"/>
            <a:ext cx="1147421" cy="826971"/>
          </a:xfrm>
        </p:spPr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9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9753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>
            <a:spLocks noGrp="1"/>
          </p:cNvSpPr>
          <p:nvPr>
            <p:ph type="body" idx="10"/>
          </p:nvPr>
        </p:nvSpPr>
        <p:spPr>
          <a:xfrm>
            <a:off x="0" y="4114800"/>
            <a:ext cx="16256001" cy="9144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 Python Functions and Their Advantages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Introduction to Python Functions</a:t>
            </a:r>
          </a:p>
        </p:txBody>
      </p:sp>
      <p:sp>
        <p:nvSpPr>
          <p:cNvPr id="237" name="Google Shape;237;p6" descr="jupyter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6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6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6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6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230" y="3015262"/>
            <a:ext cx="7124132" cy="3958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6"/>
          <p:cNvSpPr/>
          <p:nvPr/>
        </p:nvSpPr>
        <p:spPr>
          <a:xfrm>
            <a:off x="8098106" y="2489855"/>
            <a:ext cx="6646459" cy="4471324"/>
          </a:xfrm>
          <a:prstGeom prst="roundRect">
            <a:avLst>
              <a:gd name="adj" fmla="val 6785"/>
            </a:avLst>
          </a:prstGeom>
          <a:solidFill>
            <a:srgbClr val="DDEAF6"/>
          </a:solidFill>
          <a:ln w="25400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function is a collection of related statements that accomplish a specific task.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is an organized block of reusable code. </a:t>
            </a:r>
            <a:endParaRPr sz="2200" b="0" i="0" u="none" strike="noStrike" cap="none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It executes only when it is called.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Parameters are data passed into a function.</a:t>
            </a:r>
            <a:endParaRPr dirty="0"/>
          </a:p>
        </p:txBody>
      </p:sp>
      <p:sp>
        <p:nvSpPr>
          <p:cNvPr id="5" name="Brandline_LVC">
            <a:extLst>
              <a:ext uri="{FF2B5EF4-FFF2-40B4-BE49-F238E27FC236}">
                <a16:creationId xmlns:a16="http://schemas.microsoft.com/office/drawing/2014/main" id="{1978A0D0-7697-A17F-D482-BCACF6494370}"/>
              </a:ext>
            </a:extLst>
          </p:cNvPr>
          <p:cNvSpPr/>
          <p:nvPr/>
        </p:nvSpPr>
        <p:spPr>
          <a:xfrm>
            <a:off x="5175691" y="835745"/>
            <a:ext cx="5851437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Functions: Advantages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7" descr="jupyter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7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7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7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7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" name="Google Shape;257;p7"/>
          <p:cNvGrpSpPr/>
          <p:nvPr/>
        </p:nvGrpSpPr>
        <p:grpSpPr>
          <a:xfrm>
            <a:off x="2240871" y="2310620"/>
            <a:ext cx="11830187" cy="5463523"/>
            <a:chOff x="1950586" y="1439762"/>
            <a:chExt cx="11830187" cy="5463523"/>
          </a:xfrm>
        </p:grpSpPr>
        <p:cxnSp>
          <p:nvCxnSpPr>
            <p:cNvPr id="258" name="Google Shape;258;p7"/>
            <p:cNvCxnSpPr/>
            <p:nvPr/>
          </p:nvCxnSpPr>
          <p:spPr>
            <a:xfrm>
              <a:off x="6352115" y="5919677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" name="Google Shape;259;p7"/>
            <p:cNvCxnSpPr/>
            <p:nvPr/>
          </p:nvCxnSpPr>
          <p:spPr>
            <a:xfrm>
              <a:off x="6352115" y="4387431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" name="Google Shape;260;p7"/>
            <p:cNvCxnSpPr/>
            <p:nvPr/>
          </p:nvCxnSpPr>
          <p:spPr>
            <a:xfrm>
              <a:off x="6352115" y="2799443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7"/>
            <p:cNvCxnSpPr/>
            <p:nvPr/>
          </p:nvCxnSpPr>
          <p:spPr>
            <a:xfrm>
              <a:off x="8107557" y="5158354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7"/>
            <p:cNvCxnSpPr/>
            <p:nvPr/>
          </p:nvCxnSpPr>
          <p:spPr>
            <a:xfrm>
              <a:off x="8107557" y="3609713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3" name="Google Shape;263;p7"/>
            <p:cNvCxnSpPr/>
            <p:nvPr/>
          </p:nvCxnSpPr>
          <p:spPr>
            <a:xfrm>
              <a:off x="8107557" y="2045638"/>
              <a:ext cx="129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4" name="Google Shape;264;p7"/>
            <p:cNvSpPr/>
            <p:nvPr/>
          </p:nvSpPr>
          <p:spPr>
            <a:xfrm>
              <a:off x="7642641" y="1817038"/>
              <a:ext cx="457200" cy="457200"/>
            </a:xfrm>
            <a:prstGeom prst="ellipse">
              <a:avLst/>
            </a:prstGeom>
            <a:solidFill>
              <a:srgbClr val="F7DA9F"/>
            </a:solidFill>
            <a:ln w="25400" cap="flat" cmpd="sng">
              <a:solidFill>
                <a:srgbClr val="F79D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7642641" y="2592533"/>
              <a:ext cx="457200" cy="457200"/>
            </a:xfrm>
            <a:prstGeom prst="ellipse">
              <a:avLst/>
            </a:prstGeom>
            <a:solidFill>
              <a:srgbClr val="8FCBD5"/>
            </a:solidFill>
            <a:ln w="25400" cap="flat" cmpd="sng">
              <a:solidFill>
                <a:srgbClr val="63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dirty="0"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7642641" y="3368028"/>
              <a:ext cx="457200" cy="457200"/>
            </a:xfrm>
            <a:prstGeom prst="ellipse">
              <a:avLst/>
            </a:prstGeom>
            <a:solidFill>
              <a:srgbClr val="FF907D"/>
            </a:solidFill>
            <a:ln w="25400" cap="flat" cmpd="sng">
              <a:solidFill>
                <a:srgbClr val="FF6F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7642641" y="4143523"/>
              <a:ext cx="457200" cy="457200"/>
            </a:xfrm>
            <a:prstGeom prst="ellipse">
              <a:avLst/>
            </a:prstGeom>
            <a:solidFill>
              <a:srgbClr val="98D383"/>
            </a:solidFill>
            <a:ln w="25400" cap="flat" cmpd="sng">
              <a:solidFill>
                <a:srgbClr val="57AF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dirty="0"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7642641" y="4919018"/>
              <a:ext cx="457200" cy="457200"/>
            </a:xfrm>
            <a:prstGeom prst="ellipse">
              <a:avLst/>
            </a:prstGeom>
            <a:solidFill>
              <a:srgbClr val="64BAE3"/>
            </a:solidFill>
            <a:ln w="25400" cap="flat" cmpd="sng">
              <a:solidFill>
                <a:srgbClr val="2B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7642641" y="5694513"/>
              <a:ext cx="457200" cy="457200"/>
            </a:xfrm>
            <a:prstGeom prst="ellipse">
              <a:avLst/>
            </a:prstGeom>
            <a:solidFill>
              <a:srgbClr val="AFABAB"/>
            </a:solidFill>
            <a:ln w="25400" cap="flat" cmpd="sng">
              <a:solidFill>
                <a:srgbClr val="958F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dirty="0"/>
            </a:p>
          </p:txBody>
        </p:sp>
        <p:cxnSp>
          <p:nvCxnSpPr>
            <p:cNvPr id="270" name="Google Shape;270;p7"/>
            <p:cNvCxnSpPr>
              <a:stCxn id="264" idx="4"/>
              <a:endCxn id="265" idx="0"/>
            </p:cNvCxnSpPr>
            <p:nvPr/>
          </p:nvCxnSpPr>
          <p:spPr>
            <a:xfrm>
              <a:off x="7871241" y="2274238"/>
              <a:ext cx="0" cy="31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1" name="Google Shape;271;p7"/>
            <p:cNvCxnSpPr>
              <a:stCxn id="265" idx="4"/>
              <a:endCxn id="266" idx="0"/>
            </p:cNvCxnSpPr>
            <p:nvPr/>
          </p:nvCxnSpPr>
          <p:spPr>
            <a:xfrm>
              <a:off x="7871241" y="3049733"/>
              <a:ext cx="0" cy="31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2" name="Google Shape;272;p7"/>
            <p:cNvCxnSpPr>
              <a:stCxn id="266" idx="4"/>
              <a:endCxn id="267" idx="0"/>
            </p:cNvCxnSpPr>
            <p:nvPr/>
          </p:nvCxnSpPr>
          <p:spPr>
            <a:xfrm>
              <a:off x="7871241" y="3825228"/>
              <a:ext cx="0" cy="31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" name="Google Shape;273;p7"/>
            <p:cNvCxnSpPr>
              <a:stCxn id="267" idx="4"/>
              <a:endCxn id="268" idx="0"/>
            </p:cNvCxnSpPr>
            <p:nvPr/>
          </p:nvCxnSpPr>
          <p:spPr>
            <a:xfrm>
              <a:off x="7871241" y="4600723"/>
              <a:ext cx="0" cy="31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7"/>
            <p:cNvCxnSpPr>
              <a:stCxn id="268" idx="4"/>
              <a:endCxn id="269" idx="0"/>
            </p:cNvCxnSpPr>
            <p:nvPr/>
          </p:nvCxnSpPr>
          <p:spPr>
            <a:xfrm>
              <a:off x="7871241" y="5376218"/>
              <a:ext cx="0" cy="318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" name="Google Shape;275;p7"/>
            <p:cNvSpPr/>
            <p:nvPr/>
          </p:nvSpPr>
          <p:spPr>
            <a:xfrm>
              <a:off x="9381636" y="1439762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21207" y="1636934"/>
              <a:ext cx="2973152" cy="851252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Enables comprehensibility</a:t>
              </a:r>
              <a:endParaRPr lang="en-US" dirty="0"/>
            </a:p>
          </p:txBody>
        </p:sp>
        <p:sp>
          <p:nvSpPr>
            <p:cNvPr id="277" name="Google Shape;277;p7"/>
            <p:cNvSpPr/>
            <p:nvPr/>
          </p:nvSpPr>
          <p:spPr>
            <a:xfrm rot="10800000">
              <a:off x="2032084" y="2215074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rgbClr val="D8E2F3"/>
            </a:solidFill>
            <a:ln w="25400" cap="flat" cmpd="sng">
              <a:solidFill>
                <a:srgbClr val="B3C6E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2104572" y="2578077"/>
              <a:ext cx="4033041" cy="476682"/>
            </a:xfrm>
            <a:prstGeom prst="roundRect">
              <a:avLst>
                <a:gd name="adj" fmla="val 16667"/>
              </a:avLst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Supports modularity</a:t>
              </a:r>
              <a:endPara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9391653" y="2990386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"/>
            <p:cNvSpPr txBox="1"/>
            <p:nvPr/>
          </p:nvSpPr>
          <p:spPr>
            <a:xfrm>
              <a:off x="10083800" y="3257199"/>
              <a:ext cx="2952665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Enhances program quality</a:t>
              </a:r>
              <a:endParaRPr lang="en-US" dirty="0"/>
            </a:p>
          </p:txBody>
        </p:sp>
        <p:sp>
          <p:nvSpPr>
            <p:cNvPr id="281" name="Google Shape;281;p7"/>
            <p:cNvSpPr/>
            <p:nvPr/>
          </p:nvSpPr>
          <p:spPr>
            <a:xfrm rot="10800000">
              <a:off x="2033898" y="3765698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rgbClr val="E1EFD8"/>
            </a:solidFill>
            <a:ln w="25400" cap="flat" cmpd="sng">
              <a:solidFill>
                <a:srgbClr val="C4E0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"/>
            <p:cNvSpPr txBox="1"/>
            <p:nvPr/>
          </p:nvSpPr>
          <p:spPr>
            <a:xfrm>
              <a:off x="2036941" y="4155691"/>
              <a:ext cx="4353959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Promotes reusability</a:t>
              </a:r>
              <a:endParaRPr lang="en-US" sz="2200" b="0" i="0" u="none" strike="noStrike" cap="none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9383262" y="4541010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rgbClr val="DDEAF6"/>
            </a:solidFill>
            <a:ln w="25400" cap="flat" cmpd="sng">
              <a:solidFill>
                <a:srgbClr val="BBD6E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7"/>
            <p:cNvSpPr txBox="1"/>
            <p:nvPr/>
          </p:nvSpPr>
          <p:spPr>
            <a:xfrm>
              <a:off x="10137323" y="4951302"/>
              <a:ext cx="300823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Improves scalability</a:t>
              </a:r>
              <a:endParaRPr lang="en-US" dirty="0"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950586" y="5695855"/>
              <a:ext cx="4389120" cy="12074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25400" cap="flat" cmpd="sng">
              <a:solidFill>
                <a:srgbClr val="D0CE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2690347" y="6084126"/>
              <a:ext cx="300823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ease of use</a:t>
              </a:r>
              <a:endParaRPr lang="en-US" dirty="0"/>
            </a:p>
          </p:txBody>
        </p:sp>
      </p:grpSp>
      <p:sp>
        <p:nvSpPr>
          <p:cNvPr id="5" name="Brandline_LVC">
            <a:extLst>
              <a:ext uri="{FF2B5EF4-FFF2-40B4-BE49-F238E27FC236}">
                <a16:creationId xmlns:a16="http://schemas.microsoft.com/office/drawing/2014/main" id="{6296D53E-C192-ED1A-F460-73EC9D7AD88F}"/>
              </a:ext>
            </a:extLst>
          </p:cNvPr>
          <p:cNvSpPr/>
          <p:nvPr/>
        </p:nvSpPr>
        <p:spPr>
          <a:xfrm>
            <a:off x="5626100" y="804749"/>
            <a:ext cx="5008642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ED4A99-82CD-0830-1787-539B10EC1B42}"/>
              </a:ext>
            </a:extLst>
          </p:cNvPr>
          <p:cNvSpPr/>
          <p:nvPr/>
        </p:nvSpPr>
        <p:spPr>
          <a:xfrm>
            <a:off x="5557584" y="6288811"/>
            <a:ext cx="5082707" cy="1502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-10160" y="139725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Functions: Syntax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8" descr="jupyter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8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8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8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8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8"/>
          <p:cNvSpPr txBox="1"/>
          <p:nvPr/>
        </p:nvSpPr>
        <p:spPr>
          <a:xfrm>
            <a:off x="3178628" y="1352315"/>
            <a:ext cx="9913258" cy="149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basic syntax of a function in Python consists of two parts: 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1" name="Google Shape;301;p8"/>
          <p:cNvGrpSpPr/>
          <p:nvPr/>
        </p:nvGrpSpPr>
        <p:grpSpPr>
          <a:xfrm>
            <a:off x="1573057" y="2844647"/>
            <a:ext cx="13874547" cy="2786742"/>
            <a:chOff x="1179886" y="2118410"/>
            <a:chExt cx="13874547" cy="3251200"/>
          </a:xfrm>
        </p:grpSpPr>
        <p:sp>
          <p:nvSpPr>
            <p:cNvPr id="302" name="Google Shape;302;p8"/>
            <p:cNvSpPr/>
            <p:nvPr/>
          </p:nvSpPr>
          <p:spPr>
            <a:xfrm rot="5400000">
              <a:off x="6664968" y="-3019855"/>
              <a:ext cx="3251200" cy="1352773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03" name="Google Shape;303;p8"/>
            <p:cNvGrpSpPr/>
            <p:nvPr/>
          </p:nvGrpSpPr>
          <p:grpSpPr>
            <a:xfrm rot="-5400000">
              <a:off x="1456337" y="2473188"/>
              <a:ext cx="1655606" cy="2208508"/>
              <a:chOff x="2747961" y="3559177"/>
              <a:chExt cx="781049" cy="820738"/>
            </a:xfrm>
          </p:grpSpPr>
          <p:grpSp>
            <p:nvGrpSpPr>
              <p:cNvPr id="304" name="Google Shape;304;p8"/>
              <p:cNvGrpSpPr/>
              <p:nvPr/>
            </p:nvGrpSpPr>
            <p:grpSpPr>
              <a:xfrm>
                <a:off x="2747961" y="3559177"/>
                <a:ext cx="781049" cy="820738"/>
                <a:chOff x="1731" y="2242"/>
                <a:chExt cx="492" cy="517"/>
              </a:xfrm>
            </p:grpSpPr>
            <p:sp>
              <p:nvSpPr>
                <p:cNvPr id="305" name="Google Shape;305;p8"/>
                <p:cNvSpPr/>
                <p:nvPr/>
              </p:nvSpPr>
              <p:spPr>
                <a:xfrm>
                  <a:off x="1786" y="2264"/>
                  <a:ext cx="379" cy="47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0943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6" name="Google Shape;306;p8"/>
                <p:cNvSpPr/>
                <p:nvPr/>
              </p:nvSpPr>
              <p:spPr>
                <a:xfrm>
                  <a:off x="2165" y="2264"/>
                  <a:ext cx="58" cy="6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8562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7" name="Google Shape;307;p8"/>
                <p:cNvSpPr/>
                <p:nvPr/>
              </p:nvSpPr>
              <p:spPr>
                <a:xfrm>
                  <a:off x="1731" y="2264"/>
                  <a:ext cx="55" cy="6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8562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>
                  <a:off x="1769" y="2242"/>
                  <a:ext cx="414" cy="5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4E0B2"/>
                </a:solidFill>
                <a:ln w="9525" cap="flat" cmpd="sng">
                  <a:solidFill>
                    <a:srgbClr val="C4E0B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>
                  <a:off x="2165" y="2264"/>
                  <a:ext cx="58" cy="6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8562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>
                  <a:off x="1731" y="2264"/>
                  <a:ext cx="55" cy="6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8562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>
                  <a:off x="2165" y="2264"/>
                  <a:ext cx="58" cy="6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8562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0" i="0" u="none" strike="noStrike" cap="none" dirty="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313" name="Google Shape;313;p8"/>
              <p:cNvSpPr/>
              <p:nvPr/>
            </p:nvSpPr>
            <p:spPr>
              <a:xfrm rot="5400000">
                <a:off x="2926740" y="3803744"/>
                <a:ext cx="448559" cy="293283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dirty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01</a:t>
                </a:r>
                <a:endParaRPr sz="2200" b="1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</p:grpSp>
      <p:sp>
        <p:nvSpPr>
          <p:cNvPr id="314" name="Google Shape;314;p8"/>
          <p:cNvSpPr/>
          <p:nvPr/>
        </p:nvSpPr>
        <p:spPr>
          <a:xfrm>
            <a:off x="3974007" y="2639717"/>
            <a:ext cx="11473597" cy="29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definition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 is defined using the keyword </a:t>
            </a:r>
            <a:r>
              <a:rPr lang="en-US" sz="2200" b="0" i="1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def, </a:t>
            </a: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followed by a function name and parenthesis.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argument names passed to the function are mentioned inside this parenthesis.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body of the function is an indented block of code.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AFF69-6769-1684-69BF-5A796275B629}"/>
              </a:ext>
            </a:extLst>
          </p:cNvPr>
          <p:cNvSpPr txBox="1"/>
          <p:nvPr/>
        </p:nvSpPr>
        <p:spPr>
          <a:xfrm>
            <a:off x="6425827" y="6052131"/>
            <a:ext cx="3092245" cy="5058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" panose="020B0606030504020204" pitchFamily="34" charset="0"/>
              </a:rPr>
              <a:t>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09003-CE68-DFB7-0F2F-E565CCFDE883}"/>
              </a:ext>
            </a:extLst>
          </p:cNvPr>
          <p:cNvSpPr txBox="1"/>
          <p:nvPr/>
        </p:nvSpPr>
        <p:spPr>
          <a:xfrm>
            <a:off x="6209069" y="6700464"/>
            <a:ext cx="4067045" cy="846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00" dirty="0">
                <a:solidFill>
                  <a:srgbClr val="404040"/>
                </a:solidFill>
                <a:latin typeface="Open Sans" panose="020B0606030504020204" pitchFamily="34" charset="0"/>
              </a:rPr>
              <a:t>def myFunction(arg1, arg2):</a:t>
            </a: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rgbClr val="404040"/>
                </a:solidFill>
                <a:latin typeface="Open Sans" panose="020B0606030504020204" pitchFamily="34" charset="0"/>
              </a:rPr>
              <a:t>    body</a:t>
            </a:r>
          </a:p>
        </p:txBody>
      </p:sp>
      <p:sp>
        <p:nvSpPr>
          <p:cNvPr id="11" name="Brandline_LVC">
            <a:extLst>
              <a:ext uri="{FF2B5EF4-FFF2-40B4-BE49-F238E27FC236}">
                <a16:creationId xmlns:a16="http://schemas.microsoft.com/office/drawing/2014/main" id="{41CF26E7-F1A2-780C-4023-6C64A74578A4}"/>
              </a:ext>
            </a:extLst>
          </p:cNvPr>
          <p:cNvSpPr/>
          <p:nvPr/>
        </p:nvSpPr>
        <p:spPr>
          <a:xfrm>
            <a:off x="6172200" y="805678"/>
            <a:ext cx="391922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"/>
          <p:cNvSpPr txBox="1">
            <a:spLocks noGrp="1"/>
          </p:cNvSpPr>
          <p:nvPr>
            <p:ph type="title"/>
          </p:nvPr>
        </p:nvSpPr>
        <p:spPr>
          <a:xfrm>
            <a:off x="-10160" y="1372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Functions: Syntax</a:t>
            </a:r>
            <a:endParaRPr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9" descr="jupyter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9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9" descr="http://jupyter.org/assets/main-logo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9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9" descr="http://jupyter.org/assets/widget.svg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9"/>
          <p:cNvSpPr txBox="1"/>
          <p:nvPr/>
        </p:nvSpPr>
        <p:spPr>
          <a:xfrm>
            <a:off x="3106056" y="1320801"/>
            <a:ext cx="9913258" cy="149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basic syntax of a function in Python consists of two parts: </a:t>
            </a:r>
            <a:endParaRPr dirty="0"/>
          </a:p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9"/>
          <p:cNvSpPr/>
          <p:nvPr/>
        </p:nvSpPr>
        <p:spPr>
          <a:xfrm rot="-5400000">
            <a:off x="3226646" y="3552685"/>
            <a:ext cx="1090326" cy="1560535"/>
          </a:xfrm>
          <a:custGeom>
            <a:avLst/>
            <a:gdLst/>
            <a:ahLst/>
            <a:cxnLst/>
            <a:rect l="l" t="t" r="r" b="b"/>
            <a:pathLst>
              <a:path w="379" h="474" extrusionOk="0">
                <a:moveTo>
                  <a:pt x="0" y="0"/>
                </a:moveTo>
                <a:lnTo>
                  <a:pt x="379" y="0"/>
                </a:lnTo>
                <a:lnTo>
                  <a:pt x="379" y="474"/>
                </a:lnTo>
                <a:lnTo>
                  <a:pt x="0" y="4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09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9"/>
          <p:cNvSpPr/>
          <p:nvPr/>
        </p:nvSpPr>
        <p:spPr>
          <a:xfrm rot="-5400000">
            <a:off x="3015112" y="3597362"/>
            <a:ext cx="166857" cy="213997"/>
          </a:xfrm>
          <a:custGeom>
            <a:avLst/>
            <a:gdLst/>
            <a:ahLst/>
            <a:cxnLst/>
            <a:rect l="l" t="t" r="r" b="b"/>
            <a:pathLst>
              <a:path w="24" h="27" extrusionOk="0">
                <a:moveTo>
                  <a:pt x="0" y="27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4" y="0"/>
                  <a:pt x="24" y="10"/>
                  <a:pt x="24" y="23"/>
                </a:cubicBezTo>
                <a:cubicBezTo>
                  <a:pt x="24" y="24"/>
                  <a:pt x="24" y="26"/>
                  <a:pt x="23" y="27"/>
                </a:cubicBezTo>
                <a:cubicBezTo>
                  <a:pt x="0" y="27"/>
                  <a:pt x="0" y="27"/>
                  <a:pt x="0" y="27"/>
                </a:cubicBezTo>
                <a:close/>
              </a:path>
            </a:pathLst>
          </a:cu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0" name="Google Shape;330;p9"/>
          <p:cNvGrpSpPr/>
          <p:nvPr/>
        </p:nvGrpSpPr>
        <p:grpSpPr>
          <a:xfrm>
            <a:off x="1409229" y="2740022"/>
            <a:ext cx="13881571" cy="2786735"/>
            <a:chOff x="2783090" y="5534202"/>
            <a:chExt cx="10698556" cy="2779515"/>
          </a:xfrm>
        </p:grpSpPr>
        <p:sp>
          <p:nvSpPr>
            <p:cNvPr id="331" name="Google Shape;331;p9"/>
            <p:cNvSpPr/>
            <p:nvPr/>
          </p:nvSpPr>
          <p:spPr>
            <a:xfrm rot="-5400000">
              <a:off x="2888799" y="7303144"/>
              <a:ext cx="158227" cy="213997"/>
            </a:xfrm>
            <a:prstGeom prst="roundRect">
              <a:avLst>
                <a:gd name="adj" fmla="val 16667"/>
              </a:avLst>
            </a:pr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32" name="Google Shape;332;p9"/>
            <p:cNvGrpSpPr/>
            <p:nvPr/>
          </p:nvGrpSpPr>
          <p:grpSpPr>
            <a:xfrm>
              <a:off x="2783089" y="5534201"/>
              <a:ext cx="10698556" cy="2779515"/>
              <a:chOff x="2783090" y="5534202"/>
              <a:chExt cx="10698556" cy="2779515"/>
            </a:xfrm>
          </p:grpSpPr>
          <p:sp>
            <p:nvSpPr>
              <p:cNvPr id="333" name="Google Shape;333;p9"/>
              <p:cNvSpPr/>
              <p:nvPr/>
            </p:nvSpPr>
            <p:spPr>
              <a:xfrm rot="5400000">
                <a:off x="6878956" y="1711027"/>
                <a:ext cx="2779515" cy="10425864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 rot="-5400000">
                <a:off x="3057106" y="5966687"/>
                <a:ext cx="1090326" cy="1638359"/>
              </a:xfrm>
              <a:prstGeom prst="roundRect">
                <a:avLst>
                  <a:gd name="adj" fmla="val 16667"/>
                </a:avLst>
              </a:prstGeom>
              <a:solidFill>
                <a:srgbClr val="FEE599"/>
              </a:solidFill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35" name="Google Shape;335;p9"/>
            <p:cNvSpPr/>
            <p:nvPr/>
          </p:nvSpPr>
          <p:spPr>
            <a:xfrm rot="-5400000">
              <a:off x="2884484" y="6050276"/>
              <a:ext cx="166857" cy="213997"/>
            </a:xfrm>
            <a:prstGeom prst="roundRect">
              <a:avLst>
                <a:gd name="adj" fmla="val 16667"/>
              </a:avLst>
            </a:pr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134674" y="6506592"/>
              <a:ext cx="525338" cy="504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dirty="0"/>
            </a:p>
          </p:txBody>
        </p:sp>
      </p:grpSp>
      <p:sp>
        <p:nvSpPr>
          <p:cNvPr id="337" name="Google Shape;337;p9"/>
          <p:cNvSpPr/>
          <p:nvPr/>
        </p:nvSpPr>
        <p:spPr>
          <a:xfrm>
            <a:off x="3592531" y="2314762"/>
            <a:ext cx="11411766" cy="333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Function call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function can be called from anywhere in the program.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When a function is called, program control is transferred to the called function to perform the defined task.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All the necessary parameters and arguments should be passed during the function call.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B00AF9-CC28-510C-85C8-CB4CED21745E}"/>
              </a:ext>
            </a:extLst>
          </p:cNvPr>
          <p:cNvSpPr/>
          <p:nvPr/>
        </p:nvSpPr>
        <p:spPr>
          <a:xfrm>
            <a:off x="5557584" y="6288811"/>
            <a:ext cx="5082707" cy="15028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5000"/>
              </a:lnSpc>
            </a:pPr>
            <a:endParaRPr lang="en-US" sz="2200" dirty="0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404040"/>
                </a:solidFill>
                <a:latin typeface="Open Sans" panose="020B0606030504020204" pitchFamily="34" charset="0"/>
              </a:rPr>
              <a:t>myFunction(arg1, arg2)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9A2A1-FEA9-BD44-4E95-332C68603E36}"/>
              </a:ext>
            </a:extLst>
          </p:cNvPr>
          <p:cNvSpPr txBox="1"/>
          <p:nvPr/>
        </p:nvSpPr>
        <p:spPr>
          <a:xfrm>
            <a:off x="6425827" y="6052131"/>
            <a:ext cx="3092245" cy="505812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b="1" dirty="0">
                <a:solidFill>
                  <a:srgbClr val="404040"/>
                </a:solidFill>
                <a:latin typeface="Open Sans" panose="020B0606030504020204" pitchFamily="34" charset="0"/>
              </a:rPr>
              <a:t>Syntax</a:t>
            </a:r>
          </a:p>
        </p:txBody>
      </p:sp>
      <p:sp>
        <p:nvSpPr>
          <p:cNvPr id="7" name="Brandline_LVC">
            <a:extLst>
              <a:ext uri="{FF2B5EF4-FFF2-40B4-BE49-F238E27FC236}">
                <a16:creationId xmlns:a16="http://schemas.microsoft.com/office/drawing/2014/main" id="{05A05012-E756-E707-644E-B08D68AEAAF7}"/>
              </a:ext>
            </a:extLst>
          </p:cNvPr>
          <p:cNvSpPr/>
          <p:nvPr/>
        </p:nvSpPr>
        <p:spPr>
          <a:xfrm>
            <a:off x="6172200" y="805839"/>
            <a:ext cx="3919220" cy="38100"/>
          </a:xfrm>
          <a:prstGeom prst="ellipse">
            <a:avLst/>
          </a:prstGeom>
          <a:gradFill flip="none" rotWithShape="1">
            <a:gsLst>
              <a:gs pos="50000">
                <a:srgbClr val="3645A9"/>
              </a:gs>
              <a:gs pos="0">
                <a:srgbClr val="3645A9">
                  <a:tint val="0"/>
                  <a:alpha val="0"/>
                </a:srgbClr>
              </a:gs>
              <a:gs pos="100000">
                <a:srgbClr val="3645A9">
                  <a:tint val="0"/>
                  <a:alpha val="0"/>
                </a:srgbClr>
              </a:gs>
              <a:gs pos="25000">
                <a:srgbClr val="3645A9"/>
              </a:gs>
              <a:gs pos="75000">
                <a:srgbClr val="3645A9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3_LV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2706</TotalTime>
  <Words>2860</Words>
  <Application>Microsoft Office PowerPoint</Application>
  <PresentationFormat>Custom</PresentationFormat>
  <Paragraphs>347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Courier New</vt:lpstr>
      <vt:lpstr>Open Sans</vt:lpstr>
      <vt:lpstr>Open Sans ExtraBold</vt:lpstr>
      <vt:lpstr>Open Sans SemiBold</vt:lpstr>
      <vt:lpstr>Söhne</vt:lpstr>
      <vt:lpstr>2023_LVC</vt:lpstr>
      <vt:lpstr>PowerPoint Presentation</vt:lpstr>
      <vt:lpstr>PowerPoint Presentation</vt:lpstr>
      <vt:lpstr>PowerPoint Presentation</vt:lpstr>
      <vt:lpstr>Business Scenario</vt:lpstr>
      <vt:lpstr>PowerPoint Presentation</vt:lpstr>
      <vt:lpstr>Introduction to Python Functions</vt:lpstr>
      <vt:lpstr>Functions: Advantages</vt:lpstr>
      <vt:lpstr>Functions: Syntax</vt:lpstr>
      <vt:lpstr>Functions: Syntax</vt:lpstr>
      <vt:lpstr>PowerPoint Presentation</vt:lpstr>
      <vt:lpstr>PowerPoint Presentation</vt:lpstr>
      <vt:lpstr>PowerPoint Presentation</vt:lpstr>
      <vt:lpstr>Assisted Practice: Function and Argument Matching</vt:lpstr>
      <vt:lpstr>Functions: Arbitrary Arguments</vt:lpstr>
      <vt:lpstr>Functions: Arbitrary Arguments</vt:lpstr>
      <vt:lpstr>Assisted Practice: Arbitrary Arguments </vt:lpstr>
      <vt:lpstr>PowerPoint Presentation</vt:lpstr>
      <vt:lpstr>PowerPoint Presentation</vt:lpstr>
      <vt:lpstr>Assisted Practice: return Statement</vt:lpstr>
      <vt:lpstr>PowerPoint Presentation</vt:lpstr>
      <vt:lpstr>PowerPoint Presentation</vt:lpstr>
      <vt:lpstr>PowerPoint Presentation</vt:lpstr>
      <vt:lpstr>Assisted Practice: Scope of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Assisted Practice: Generators, Lambda, and Built-in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Parashar</dc:creator>
  <cp:lastModifiedBy>Aishwarya B</cp:lastModifiedBy>
  <cp:revision>56</cp:revision>
  <dcterms:created xsi:type="dcterms:W3CDTF">2023-05-19T12:36:11Z</dcterms:created>
  <dcterms:modified xsi:type="dcterms:W3CDTF">2024-09-26T07:54:17Z</dcterms:modified>
</cp:coreProperties>
</file>